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8" r:id="rId5"/>
    <p:sldId id="293" r:id="rId6"/>
    <p:sldId id="294" r:id="rId7"/>
    <p:sldId id="315" r:id="rId8"/>
    <p:sldId id="310" r:id="rId9"/>
    <p:sldId id="308" r:id="rId10"/>
    <p:sldId id="295" r:id="rId11"/>
    <p:sldId id="316" r:id="rId12"/>
    <p:sldId id="296" r:id="rId13"/>
    <p:sldId id="297" r:id="rId14"/>
    <p:sldId id="321" r:id="rId15"/>
    <p:sldId id="322" r:id="rId16"/>
    <p:sldId id="323" r:id="rId17"/>
    <p:sldId id="303" r:id="rId18"/>
    <p:sldId id="304" r:id="rId19"/>
    <p:sldId id="318" r:id="rId20"/>
    <p:sldId id="319" r:id="rId21"/>
    <p:sldId id="320" r:id="rId22"/>
    <p:sldId id="314" r:id="rId23"/>
    <p:sldId id="298" r:id="rId24"/>
    <p:sldId id="300" r:id="rId25"/>
    <p:sldId id="324" r:id="rId26"/>
    <p:sldId id="309" r:id="rId27"/>
    <p:sldId id="302" r:id="rId28"/>
    <p:sldId id="325" r:id="rId29"/>
    <p:sldId id="326" r:id="rId30"/>
    <p:sldId id="311" r:id="rId31"/>
    <p:sldId id="327" r:id="rId32"/>
    <p:sldId id="313" r:id="rId33"/>
    <p:sldId id="333" r:id="rId34"/>
    <p:sldId id="328" r:id="rId35"/>
    <p:sldId id="334" r:id="rId36"/>
    <p:sldId id="306" r:id="rId37"/>
    <p:sldId id="301" r:id="rId38"/>
    <p:sldId id="329" r:id="rId39"/>
    <p:sldId id="330" r:id="rId40"/>
    <p:sldId id="331" r:id="rId41"/>
    <p:sldId id="332" r:id="rId42"/>
    <p:sldId id="317" r:id="rId43"/>
    <p:sldId id="335" r:id="rId44"/>
    <p:sldId id="26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40D44C-D6C3-8B83-2190-C92347C052A2}" name="Truong Cong Dat 20215346" initials="" userId="S::Dat.TC215346@sis.hust.edu.vn::cc92be61-3ed3-49a2-b0dc-a5cde94f950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guyen Quoc Hung 20207677" initials="NQH2" lastIdx="1" clrIdx="0">
    <p:extLst>
      <p:ext uri="{19B8F6BF-5375-455C-9EA6-DF929625EA0E}">
        <p15:presenceInfo xmlns:p15="http://schemas.microsoft.com/office/powerpoint/2012/main" userId="S::Hung.NQ207677@sis.hust.edu.vn::95e6f071-a9f1-4326-8e0c-1c727c4c5e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ECD4C8-816E-4C60-BE73-EE7905DA5D14}" v="675" dt="2024-12-10T13:00:54.615"/>
    <p1510:client id="{3401E639-4E35-40C8-81F2-53FC4FF4433A}" v="18" dt="2024-12-10T15:04:49.768"/>
    <p1510:client id="{5DE326FF-6BE3-46F7-9BF5-25066AE296D1}" v="1" dt="2024-12-10T14:29:51.016"/>
    <p1510:client id="{620A1E85-079F-4C7B-BC84-81B3F65BFEF1}" v="55" dt="2024-12-10T12:42:27.132"/>
    <p1510:client id="{E6353CCF-C725-0776-1BBD-32AD8BBA1FF6}" v="8" dt="2024-12-10T12:41:40.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7C4CA-0F0A-4F93-8D5A-6A8BDE97726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EFE06114-AFCE-4BB7-B835-C7F1DBB5BBF2}">
      <dgm:prSet phldrT="[Text]"/>
      <dgm:spPr>
        <a:solidFill>
          <a:srgbClr val="C02034"/>
        </a:solidFill>
      </dgm:spPr>
      <dgm:t>
        <a:bodyPr/>
        <a:lstStyle/>
        <a:p>
          <a:r>
            <a:rPr lang="en-US">
              <a:latin typeface="Arial"/>
              <a:ea typeface="Lato"/>
              <a:cs typeface="Arial"/>
            </a:rPr>
            <a:t>Tổng quan bài toán</a:t>
          </a:r>
        </a:p>
      </dgm:t>
    </dgm:pt>
    <dgm:pt modelId="{F6C07B43-EF65-4D5C-ABDE-EBB72B65D4A4}" type="parTrans" cxnId="{36ACE59E-87A7-48BC-8226-7E35EB7A8A22}">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1AAF1A63-166A-49D0-8B4F-7B5793F109B6}" type="sibTrans" cxnId="{36ACE59E-87A7-48BC-8226-7E35EB7A8A22}">
      <dgm:prSet/>
      <dgm:spPr>
        <a:ln>
          <a:solidFill>
            <a:srgbClr val="C02034"/>
          </a:solidFill>
        </a:ln>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A9726AA3-070E-4B1B-B4A9-A262439397D0}">
      <dgm:prSet phldrT="[Text]"/>
      <dgm:spPr>
        <a:solidFill>
          <a:srgbClr val="C02034"/>
        </a:solidFill>
      </dgm:spPr>
      <dgm:t>
        <a:bodyPr/>
        <a:lstStyle/>
        <a:p>
          <a:r>
            <a:rPr lang="en-US">
              <a:latin typeface="Arial"/>
              <a:ea typeface="Lato"/>
              <a:cs typeface="Arial"/>
            </a:rPr>
            <a:t>Streaming - Kafka</a:t>
          </a:r>
        </a:p>
      </dgm:t>
    </dgm:pt>
    <dgm:pt modelId="{92E31CF0-AB62-4638-8E9A-42BCE08D7AB1}" type="parTrans" cxnId="{0AB893CA-0D5D-4B16-9243-B09036ACD1AB}">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6FCCAB0A-8EAF-40F4-AEB9-F7E6D2A2AC7B}" type="sibTrans" cxnId="{0AB893CA-0D5D-4B16-9243-B09036ACD1AB}">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11812999-E5DE-48DE-B5BA-4FAE4A981A55}">
      <dgm:prSet phldrT="[Text]"/>
      <dgm:spPr>
        <a:solidFill>
          <a:srgbClr val="C02034"/>
        </a:solidFill>
      </dgm:spPr>
      <dgm:t>
        <a:bodyPr/>
        <a:lstStyle/>
        <a:p>
          <a:r>
            <a:rPr lang="en-US">
              <a:latin typeface="Arial" panose="020B0604020202020204" pitchFamily="34" charset="0"/>
              <a:ea typeface="Lato" panose="020F0502020204030203" pitchFamily="34" charset="0"/>
              <a:cs typeface="Arial" panose="020B0604020202020204" pitchFamily="34" charset="0"/>
            </a:rPr>
            <a:t>Data Visualize</a:t>
          </a:r>
        </a:p>
      </dgm:t>
    </dgm:pt>
    <dgm:pt modelId="{70604621-A8F7-4976-9C58-B163DCCC7358}" type="parTrans" cxnId="{224C35F9-A9E1-49D7-9B05-3A50B0A989D8}">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4ED618B2-CA20-459D-A017-38749441A496}" type="sibTrans" cxnId="{224C35F9-A9E1-49D7-9B05-3A50B0A989D8}">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A2C84163-19A3-461F-8873-EFCF56BAC0E0}">
      <dgm:prSet phldrT="[Text]" phldr="0"/>
      <dgm:spPr>
        <a:solidFill>
          <a:srgbClr val="C02034"/>
        </a:solidFill>
      </dgm:spPr>
      <dgm:t>
        <a:bodyPr/>
        <a:lstStyle/>
        <a:p>
          <a:pPr rtl="0"/>
          <a:r>
            <a:rPr lang="en-US">
              <a:latin typeface="Arial"/>
              <a:ea typeface="Lato"/>
              <a:cs typeface="Arial"/>
            </a:rPr>
            <a:t>Batch processing - Spark</a:t>
          </a:r>
        </a:p>
      </dgm:t>
    </dgm:pt>
    <dgm:pt modelId="{F525141F-F049-477A-AC65-801FAABB6894}" type="parTrans" cxnId="{C4DBE9A7-47C0-46AC-8704-E1B6322A8B01}">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6E91EEE5-8428-4B2E-8383-E79B96F38165}" type="sibTrans" cxnId="{C4DBE9A7-47C0-46AC-8704-E1B6322A8B01}">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7A7BAB1D-0C83-4A76-B180-6C6975BF5B83}">
      <dgm:prSet phldrT="[Text]"/>
      <dgm:spPr>
        <a:solidFill>
          <a:srgbClr val="C02034"/>
        </a:solidFill>
      </dgm:spPr>
      <dgm:t>
        <a:bodyPr/>
        <a:lstStyle/>
        <a:p>
          <a:r>
            <a:rPr lang="en-US">
              <a:latin typeface="Arial" panose="020B0604020202020204" pitchFamily="34" charset="0"/>
              <a:ea typeface="Lato" panose="020F0502020204030203" pitchFamily="34" charset="0"/>
              <a:cs typeface="Arial" panose="020B0604020202020204" pitchFamily="34" charset="0"/>
            </a:rPr>
            <a:t>Kết luận</a:t>
          </a:r>
        </a:p>
      </dgm:t>
    </dgm:pt>
    <dgm:pt modelId="{89F2039E-23E8-4398-964E-D8510F3E6BE8}" type="parTrans" cxnId="{762E5F24-7BD6-4165-8FEF-DB0FFDF89216}">
      <dgm:prSet/>
      <dgm:spPr/>
      <dgm:t>
        <a:bodyPr/>
        <a:lstStyle/>
        <a:p>
          <a:endParaRPr lang="en-US"/>
        </a:p>
      </dgm:t>
    </dgm:pt>
    <dgm:pt modelId="{E845D0F9-53F9-4D0A-A11F-ED95DCA1DE41}" type="sibTrans" cxnId="{762E5F24-7BD6-4165-8FEF-DB0FFDF89216}">
      <dgm:prSet/>
      <dgm:spPr/>
      <dgm:t>
        <a:bodyPr/>
        <a:lstStyle/>
        <a:p>
          <a:endParaRPr lang="en-US"/>
        </a:p>
      </dgm:t>
    </dgm:pt>
    <dgm:pt modelId="{9DEAC451-46EC-48F6-B3A4-2130E88D286A}">
      <dgm:prSet/>
      <dgm:spPr>
        <a:solidFill>
          <a:srgbClr val="C02034"/>
        </a:solidFill>
      </dgm:spPr>
      <dgm:t>
        <a:bodyPr/>
        <a:lstStyle/>
        <a:p>
          <a:endParaRPr lang="en-US">
            <a:solidFill>
              <a:srgbClr val="FF0000"/>
            </a:solidFill>
          </a:endParaRPr>
        </a:p>
      </dgm:t>
    </dgm:pt>
    <dgm:pt modelId="{9F98427D-CEED-42AA-A055-29B26BDA8D3B}" type="parTrans" cxnId="{BE0D7F9F-051D-4352-877D-136A83304DE1}">
      <dgm:prSet/>
      <dgm:spPr/>
      <dgm:t>
        <a:bodyPr/>
        <a:lstStyle/>
        <a:p>
          <a:endParaRPr lang="en-US"/>
        </a:p>
      </dgm:t>
    </dgm:pt>
    <dgm:pt modelId="{7D0E28D7-8575-42F0-A727-9AB3828275D9}" type="sibTrans" cxnId="{BE0D7F9F-051D-4352-877D-136A83304DE1}">
      <dgm:prSet/>
      <dgm:spPr/>
      <dgm:t>
        <a:bodyPr/>
        <a:lstStyle/>
        <a:p>
          <a:endParaRPr lang="en-US"/>
        </a:p>
      </dgm:t>
    </dgm:pt>
    <dgm:pt modelId="{A50B6B6E-F103-40E3-BFDE-976DB347DC8B}">
      <dgm:prSet/>
      <dgm:spPr>
        <a:solidFill>
          <a:srgbClr val="C02034"/>
        </a:solidFill>
      </dgm:spPr>
      <dgm:t>
        <a:bodyPr/>
        <a:lstStyle/>
        <a:p>
          <a:endParaRPr lang="en-US"/>
        </a:p>
      </dgm:t>
    </dgm:pt>
    <dgm:pt modelId="{844975B7-AB91-49BA-85FB-7F90982B8BBC}" type="parTrans" cxnId="{D07B639A-C9CD-4623-92A4-AAD266E74632}">
      <dgm:prSet/>
      <dgm:spPr/>
      <dgm:t>
        <a:bodyPr/>
        <a:lstStyle/>
        <a:p>
          <a:endParaRPr lang="en-US"/>
        </a:p>
      </dgm:t>
    </dgm:pt>
    <dgm:pt modelId="{E68F8270-B937-4585-8CA2-10529AFFC1F6}" type="sibTrans" cxnId="{D07B639A-C9CD-4623-92A4-AAD266E74632}">
      <dgm:prSet/>
      <dgm:spPr/>
      <dgm:t>
        <a:bodyPr/>
        <a:lstStyle/>
        <a:p>
          <a:endParaRPr lang="en-US"/>
        </a:p>
      </dgm:t>
    </dgm:pt>
    <dgm:pt modelId="{ABD2115B-2A28-4DD9-9386-2FE7BAED68E9}" type="pres">
      <dgm:prSet presAssocID="{5EE7C4CA-0F0A-4F93-8D5A-6A8BDE97726B}" presName="Name0" presStyleCnt="0">
        <dgm:presLayoutVars>
          <dgm:chMax val="7"/>
          <dgm:chPref val="7"/>
          <dgm:dir/>
        </dgm:presLayoutVars>
      </dgm:prSet>
      <dgm:spPr/>
    </dgm:pt>
    <dgm:pt modelId="{4BB2AB28-CC90-4F7F-8B99-7671C1EB9782}" type="pres">
      <dgm:prSet presAssocID="{5EE7C4CA-0F0A-4F93-8D5A-6A8BDE97726B}" presName="Name1" presStyleCnt="0"/>
      <dgm:spPr/>
    </dgm:pt>
    <dgm:pt modelId="{564B0C7C-3A8F-4BB6-A450-165878E6B580}" type="pres">
      <dgm:prSet presAssocID="{5EE7C4CA-0F0A-4F93-8D5A-6A8BDE97726B}" presName="cycle" presStyleCnt="0"/>
      <dgm:spPr/>
    </dgm:pt>
    <dgm:pt modelId="{1266DAB5-9F6A-4149-81BD-C61648B0EEB7}" type="pres">
      <dgm:prSet presAssocID="{5EE7C4CA-0F0A-4F93-8D5A-6A8BDE97726B}" presName="srcNode" presStyleLbl="node1" presStyleIdx="0" presStyleCnt="7"/>
      <dgm:spPr/>
    </dgm:pt>
    <dgm:pt modelId="{47EE2AB3-E1DA-45BC-859F-DABE996C7B17}" type="pres">
      <dgm:prSet presAssocID="{5EE7C4CA-0F0A-4F93-8D5A-6A8BDE97726B}" presName="conn" presStyleLbl="parChTrans1D2" presStyleIdx="0" presStyleCnt="1"/>
      <dgm:spPr/>
    </dgm:pt>
    <dgm:pt modelId="{2213353A-D85A-4DE1-BB76-04BE1DD51B3E}" type="pres">
      <dgm:prSet presAssocID="{5EE7C4CA-0F0A-4F93-8D5A-6A8BDE97726B}" presName="extraNode" presStyleLbl="node1" presStyleIdx="0" presStyleCnt="7"/>
      <dgm:spPr/>
    </dgm:pt>
    <dgm:pt modelId="{551BFCD3-1DD1-4555-955C-80E44AEDF01E}" type="pres">
      <dgm:prSet presAssocID="{5EE7C4CA-0F0A-4F93-8D5A-6A8BDE97726B}" presName="dstNode" presStyleLbl="node1" presStyleIdx="0" presStyleCnt="7"/>
      <dgm:spPr/>
    </dgm:pt>
    <dgm:pt modelId="{0DEAF0FA-2052-46A0-B155-9FCFDBD0D5A7}" type="pres">
      <dgm:prSet presAssocID="{EFE06114-AFCE-4BB7-B835-C7F1DBB5BBF2}" presName="text_1" presStyleLbl="node1" presStyleIdx="0" presStyleCnt="7">
        <dgm:presLayoutVars>
          <dgm:bulletEnabled val="1"/>
        </dgm:presLayoutVars>
      </dgm:prSet>
      <dgm:spPr/>
    </dgm:pt>
    <dgm:pt modelId="{EB892F70-FA56-42B3-87DE-7F9A093917C2}" type="pres">
      <dgm:prSet presAssocID="{EFE06114-AFCE-4BB7-B835-C7F1DBB5BBF2}" presName="accent_1" presStyleCnt="0"/>
      <dgm:spPr/>
    </dgm:pt>
    <dgm:pt modelId="{68591EA2-798D-47C1-821F-565BE49B57F1}" type="pres">
      <dgm:prSet presAssocID="{EFE06114-AFCE-4BB7-B835-C7F1DBB5BBF2}" presName="accentRepeatNode" presStyleLbl="solidFgAcc1" presStyleIdx="0" presStyleCnt="7"/>
      <dgm:spPr>
        <a:ln>
          <a:solidFill>
            <a:srgbClr val="C02034"/>
          </a:solidFill>
        </a:ln>
      </dgm:spPr>
    </dgm:pt>
    <dgm:pt modelId="{26391F4C-872B-4E12-8B80-E6FD1FDDE7FF}" type="pres">
      <dgm:prSet presAssocID="{A50B6B6E-F103-40E3-BFDE-976DB347DC8B}" presName="text_2" presStyleLbl="node1" presStyleIdx="1" presStyleCnt="7">
        <dgm:presLayoutVars>
          <dgm:bulletEnabled val="1"/>
        </dgm:presLayoutVars>
      </dgm:prSet>
      <dgm:spPr/>
    </dgm:pt>
    <dgm:pt modelId="{A9404193-C992-4EFE-9AE5-D35E36881A8C}" type="pres">
      <dgm:prSet presAssocID="{A50B6B6E-F103-40E3-BFDE-976DB347DC8B}" presName="accent_2" presStyleCnt="0"/>
      <dgm:spPr/>
    </dgm:pt>
    <dgm:pt modelId="{51719560-5A03-46C6-9219-92E213E4C3B0}" type="pres">
      <dgm:prSet presAssocID="{A50B6B6E-F103-40E3-BFDE-976DB347DC8B}" presName="accentRepeatNode" presStyleLbl="solidFgAcc1" presStyleIdx="1" presStyleCnt="7"/>
      <dgm:spPr/>
    </dgm:pt>
    <dgm:pt modelId="{95CC3BAD-7546-4C72-834F-02EC5647563B}" type="pres">
      <dgm:prSet presAssocID="{9DEAC451-46EC-48F6-B3A4-2130E88D286A}" presName="text_3" presStyleLbl="node1" presStyleIdx="2" presStyleCnt="7">
        <dgm:presLayoutVars>
          <dgm:bulletEnabled val="1"/>
        </dgm:presLayoutVars>
      </dgm:prSet>
      <dgm:spPr/>
    </dgm:pt>
    <dgm:pt modelId="{FEF2B325-1DC0-4B7A-A098-9C2663DE273F}" type="pres">
      <dgm:prSet presAssocID="{9DEAC451-46EC-48F6-B3A4-2130E88D286A}" presName="accent_3" presStyleCnt="0"/>
      <dgm:spPr/>
    </dgm:pt>
    <dgm:pt modelId="{E0BE9236-86B8-4739-A299-A37312AA88B0}" type="pres">
      <dgm:prSet presAssocID="{9DEAC451-46EC-48F6-B3A4-2130E88D286A}" presName="accentRepeatNode" presStyleLbl="solidFgAcc1" presStyleIdx="2" presStyleCnt="7"/>
      <dgm:spPr/>
    </dgm:pt>
    <dgm:pt modelId="{A306731A-F95A-43C0-A600-4AAC78755141}" type="pres">
      <dgm:prSet presAssocID="{A9726AA3-070E-4B1B-B4A9-A262439397D0}" presName="text_4" presStyleLbl="node1" presStyleIdx="3" presStyleCnt="7">
        <dgm:presLayoutVars>
          <dgm:bulletEnabled val="1"/>
        </dgm:presLayoutVars>
      </dgm:prSet>
      <dgm:spPr/>
    </dgm:pt>
    <dgm:pt modelId="{8972127C-50AA-4AC8-841D-FBBC3EC5B2E1}" type="pres">
      <dgm:prSet presAssocID="{A9726AA3-070E-4B1B-B4A9-A262439397D0}" presName="accent_4" presStyleCnt="0"/>
      <dgm:spPr/>
    </dgm:pt>
    <dgm:pt modelId="{D6A4275B-F967-43A4-A3FD-6490567A95A4}" type="pres">
      <dgm:prSet presAssocID="{A9726AA3-070E-4B1B-B4A9-A262439397D0}" presName="accentRepeatNode" presStyleLbl="solidFgAcc1" presStyleIdx="3" presStyleCnt="7"/>
      <dgm:spPr>
        <a:ln>
          <a:solidFill>
            <a:srgbClr val="C02034"/>
          </a:solidFill>
        </a:ln>
      </dgm:spPr>
    </dgm:pt>
    <dgm:pt modelId="{130DA388-FE43-41CB-A200-99A6A0D07FBF}" type="pres">
      <dgm:prSet presAssocID="{A2C84163-19A3-461F-8873-EFCF56BAC0E0}" presName="text_5" presStyleLbl="node1" presStyleIdx="4" presStyleCnt="7">
        <dgm:presLayoutVars>
          <dgm:bulletEnabled val="1"/>
        </dgm:presLayoutVars>
      </dgm:prSet>
      <dgm:spPr/>
    </dgm:pt>
    <dgm:pt modelId="{E3C00FCD-024B-479F-BE4D-B050A3F0565F}" type="pres">
      <dgm:prSet presAssocID="{A2C84163-19A3-461F-8873-EFCF56BAC0E0}" presName="accent_5" presStyleCnt="0"/>
      <dgm:spPr/>
    </dgm:pt>
    <dgm:pt modelId="{A97855F8-EAF3-4962-8746-CD7D3B91AC5F}" type="pres">
      <dgm:prSet presAssocID="{A2C84163-19A3-461F-8873-EFCF56BAC0E0}" presName="accentRepeatNode" presStyleLbl="solidFgAcc1" presStyleIdx="4" presStyleCnt="7"/>
      <dgm:spPr>
        <a:ln>
          <a:solidFill>
            <a:srgbClr val="C02034"/>
          </a:solidFill>
        </a:ln>
      </dgm:spPr>
    </dgm:pt>
    <dgm:pt modelId="{75247DD5-63CF-4C61-B78F-3F8E56C8E4DB}" type="pres">
      <dgm:prSet presAssocID="{11812999-E5DE-48DE-B5BA-4FAE4A981A55}" presName="text_6" presStyleLbl="node1" presStyleIdx="5" presStyleCnt="7">
        <dgm:presLayoutVars>
          <dgm:bulletEnabled val="1"/>
        </dgm:presLayoutVars>
      </dgm:prSet>
      <dgm:spPr/>
    </dgm:pt>
    <dgm:pt modelId="{C137E6DD-F9A2-4B95-A76D-3F6DAD51F9E4}" type="pres">
      <dgm:prSet presAssocID="{11812999-E5DE-48DE-B5BA-4FAE4A981A55}" presName="accent_6" presStyleCnt="0"/>
      <dgm:spPr/>
    </dgm:pt>
    <dgm:pt modelId="{687D0FC1-C164-4B19-826C-B7D192FD80CC}" type="pres">
      <dgm:prSet presAssocID="{11812999-E5DE-48DE-B5BA-4FAE4A981A55}" presName="accentRepeatNode" presStyleLbl="solidFgAcc1" presStyleIdx="5" presStyleCnt="7"/>
      <dgm:spPr>
        <a:ln>
          <a:solidFill>
            <a:srgbClr val="C02034"/>
          </a:solidFill>
        </a:ln>
      </dgm:spPr>
    </dgm:pt>
    <dgm:pt modelId="{E5677ECD-5307-4BBA-9A7E-3A5849232862}" type="pres">
      <dgm:prSet presAssocID="{7A7BAB1D-0C83-4A76-B180-6C6975BF5B83}" presName="text_7" presStyleLbl="node1" presStyleIdx="6" presStyleCnt="7">
        <dgm:presLayoutVars>
          <dgm:bulletEnabled val="1"/>
        </dgm:presLayoutVars>
      </dgm:prSet>
      <dgm:spPr/>
    </dgm:pt>
    <dgm:pt modelId="{5B1F9C2F-B341-4EDA-A2CF-7704A017021B}" type="pres">
      <dgm:prSet presAssocID="{7A7BAB1D-0C83-4A76-B180-6C6975BF5B83}" presName="accent_7" presStyleCnt="0"/>
      <dgm:spPr/>
    </dgm:pt>
    <dgm:pt modelId="{858FA777-56E3-4C7A-B810-3E780BF88038}" type="pres">
      <dgm:prSet presAssocID="{7A7BAB1D-0C83-4A76-B180-6C6975BF5B83}" presName="accentRepeatNode" presStyleLbl="solidFgAcc1" presStyleIdx="6" presStyleCnt="7"/>
      <dgm:spPr/>
    </dgm:pt>
  </dgm:ptLst>
  <dgm:cxnLst>
    <dgm:cxn modelId="{DD59C114-46E4-4D09-B8ED-2E23832D6FB9}" type="presOf" srcId="{7A7BAB1D-0C83-4A76-B180-6C6975BF5B83}" destId="{E5677ECD-5307-4BBA-9A7E-3A5849232862}" srcOrd="0" destOrd="0" presId="urn:microsoft.com/office/officeart/2008/layout/VerticalCurvedList"/>
    <dgm:cxn modelId="{52F1AD1F-BF9F-4E08-8D63-E9403A3B977C}" type="presOf" srcId="{A50B6B6E-F103-40E3-BFDE-976DB347DC8B}" destId="{26391F4C-872B-4E12-8B80-E6FD1FDDE7FF}" srcOrd="0" destOrd="0" presId="urn:microsoft.com/office/officeart/2008/layout/VerticalCurvedList"/>
    <dgm:cxn modelId="{762E5F24-7BD6-4165-8FEF-DB0FFDF89216}" srcId="{5EE7C4CA-0F0A-4F93-8D5A-6A8BDE97726B}" destId="{7A7BAB1D-0C83-4A76-B180-6C6975BF5B83}" srcOrd="6" destOrd="0" parTransId="{89F2039E-23E8-4398-964E-D8510F3E6BE8}" sibTransId="{E845D0F9-53F9-4D0A-A11F-ED95DCA1DE41}"/>
    <dgm:cxn modelId="{43572B2E-3BA4-4274-A965-4C280E024920}" type="presOf" srcId="{A2C84163-19A3-461F-8873-EFCF56BAC0E0}" destId="{130DA388-FE43-41CB-A200-99A6A0D07FBF}" srcOrd="0" destOrd="0" presId="urn:microsoft.com/office/officeart/2008/layout/VerticalCurvedList"/>
    <dgm:cxn modelId="{42D85182-B013-4A11-8727-E233046B55A5}" type="presOf" srcId="{5EE7C4CA-0F0A-4F93-8D5A-6A8BDE97726B}" destId="{ABD2115B-2A28-4DD9-9386-2FE7BAED68E9}" srcOrd="0" destOrd="0" presId="urn:microsoft.com/office/officeart/2008/layout/VerticalCurvedList"/>
    <dgm:cxn modelId="{1E067288-F4ED-468E-A5AE-E32EBED6F511}" type="presOf" srcId="{A9726AA3-070E-4B1B-B4A9-A262439397D0}" destId="{A306731A-F95A-43C0-A600-4AAC78755141}" srcOrd="0" destOrd="0" presId="urn:microsoft.com/office/officeart/2008/layout/VerticalCurvedList"/>
    <dgm:cxn modelId="{D07B639A-C9CD-4623-92A4-AAD266E74632}" srcId="{5EE7C4CA-0F0A-4F93-8D5A-6A8BDE97726B}" destId="{A50B6B6E-F103-40E3-BFDE-976DB347DC8B}" srcOrd="1" destOrd="0" parTransId="{844975B7-AB91-49BA-85FB-7F90982B8BBC}" sibTransId="{E68F8270-B937-4585-8CA2-10529AFFC1F6}"/>
    <dgm:cxn modelId="{36ACE59E-87A7-48BC-8226-7E35EB7A8A22}" srcId="{5EE7C4CA-0F0A-4F93-8D5A-6A8BDE97726B}" destId="{EFE06114-AFCE-4BB7-B835-C7F1DBB5BBF2}" srcOrd="0" destOrd="0" parTransId="{F6C07B43-EF65-4D5C-ABDE-EBB72B65D4A4}" sibTransId="{1AAF1A63-166A-49D0-8B4F-7B5793F109B6}"/>
    <dgm:cxn modelId="{BE0D7F9F-051D-4352-877D-136A83304DE1}" srcId="{5EE7C4CA-0F0A-4F93-8D5A-6A8BDE97726B}" destId="{9DEAC451-46EC-48F6-B3A4-2130E88D286A}" srcOrd="2" destOrd="0" parTransId="{9F98427D-CEED-42AA-A055-29B26BDA8D3B}" sibTransId="{7D0E28D7-8575-42F0-A727-9AB3828275D9}"/>
    <dgm:cxn modelId="{C4DBE9A7-47C0-46AC-8704-E1B6322A8B01}" srcId="{5EE7C4CA-0F0A-4F93-8D5A-6A8BDE97726B}" destId="{A2C84163-19A3-461F-8873-EFCF56BAC0E0}" srcOrd="4" destOrd="0" parTransId="{F525141F-F049-477A-AC65-801FAABB6894}" sibTransId="{6E91EEE5-8428-4B2E-8383-E79B96F38165}"/>
    <dgm:cxn modelId="{0AB893CA-0D5D-4B16-9243-B09036ACD1AB}" srcId="{5EE7C4CA-0F0A-4F93-8D5A-6A8BDE97726B}" destId="{A9726AA3-070E-4B1B-B4A9-A262439397D0}" srcOrd="3" destOrd="0" parTransId="{92E31CF0-AB62-4638-8E9A-42BCE08D7AB1}" sibTransId="{6FCCAB0A-8EAF-40F4-AEB9-F7E6D2A2AC7B}"/>
    <dgm:cxn modelId="{103E65D0-9E1C-4AB2-98E2-014408EF668D}" type="presOf" srcId="{11812999-E5DE-48DE-B5BA-4FAE4A981A55}" destId="{75247DD5-63CF-4C61-B78F-3F8E56C8E4DB}" srcOrd="0" destOrd="0" presId="urn:microsoft.com/office/officeart/2008/layout/VerticalCurvedList"/>
    <dgm:cxn modelId="{D1F0F5D5-EB65-440B-AE79-0C8A58B7569B}" type="presOf" srcId="{9DEAC451-46EC-48F6-B3A4-2130E88D286A}" destId="{95CC3BAD-7546-4C72-834F-02EC5647563B}" srcOrd="0" destOrd="0" presId="urn:microsoft.com/office/officeart/2008/layout/VerticalCurvedList"/>
    <dgm:cxn modelId="{0E32F5DF-D654-44CD-A37F-6432CF8698D0}" type="presOf" srcId="{1AAF1A63-166A-49D0-8B4F-7B5793F109B6}" destId="{47EE2AB3-E1DA-45BC-859F-DABE996C7B17}" srcOrd="0" destOrd="0" presId="urn:microsoft.com/office/officeart/2008/layout/VerticalCurvedList"/>
    <dgm:cxn modelId="{732C17E5-BBCA-412A-8FE6-D19AA121396B}" type="presOf" srcId="{EFE06114-AFCE-4BB7-B835-C7F1DBB5BBF2}" destId="{0DEAF0FA-2052-46A0-B155-9FCFDBD0D5A7}" srcOrd="0" destOrd="0" presId="urn:microsoft.com/office/officeart/2008/layout/VerticalCurvedList"/>
    <dgm:cxn modelId="{224C35F9-A9E1-49D7-9B05-3A50B0A989D8}" srcId="{5EE7C4CA-0F0A-4F93-8D5A-6A8BDE97726B}" destId="{11812999-E5DE-48DE-B5BA-4FAE4A981A55}" srcOrd="5" destOrd="0" parTransId="{70604621-A8F7-4976-9C58-B163DCCC7358}" sibTransId="{4ED618B2-CA20-459D-A017-38749441A496}"/>
    <dgm:cxn modelId="{2F93F9F0-2D4A-4585-BAA6-754C07E2A68F}" type="presParOf" srcId="{ABD2115B-2A28-4DD9-9386-2FE7BAED68E9}" destId="{4BB2AB28-CC90-4F7F-8B99-7671C1EB9782}" srcOrd="0" destOrd="0" presId="urn:microsoft.com/office/officeart/2008/layout/VerticalCurvedList"/>
    <dgm:cxn modelId="{57866EC5-8D63-448B-AA93-77066BD1E7E4}" type="presParOf" srcId="{4BB2AB28-CC90-4F7F-8B99-7671C1EB9782}" destId="{564B0C7C-3A8F-4BB6-A450-165878E6B580}" srcOrd="0" destOrd="0" presId="urn:microsoft.com/office/officeart/2008/layout/VerticalCurvedList"/>
    <dgm:cxn modelId="{E2884E46-3BBA-4853-BB3A-D1E92CF028B6}" type="presParOf" srcId="{564B0C7C-3A8F-4BB6-A450-165878E6B580}" destId="{1266DAB5-9F6A-4149-81BD-C61648B0EEB7}" srcOrd="0" destOrd="0" presId="urn:microsoft.com/office/officeart/2008/layout/VerticalCurvedList"/>
    <dgm:cxn modelId="{4FA8A4F3-827C-4C2B-B531-FD0E91690A2B}" type="presParOf" srcId="{564B0C7C-3A8F-4BB6-A450-165878E6B580}" destId="{47EE2AB3-E1DA-45BC-859F-DABE996C7B17}" srcOrd="1" destOrd="0" presId="urn:microsoft.com/office/officeart/2008/layout/VerticalCurvedList"/>
    <dgm:cxn modelId="{CF4828E5-6044-4702-9823-49C1CD3AA515}" type="presParOf" srcId="{564B0C7C-3A8F-4BB6-A450-165878E6B580}" destId="{2213353A-D85A-4DE1-BB76-04BE1DD51B3E}" srcOrd="2" destOrd="0" presId="urn:microsoft.com/office/officeart/2008/layout/VerticalCurvedList"/>
    <dgm:cxn modelId="{9BA6BB2B-8A89-42E1-BA23-AE8968C959A7}" type="presParOf" srcId="{564B0C7C-3A8F-4BB6-A450-165878E6B580}" destId="{551BFCD3-1DD1-4555-955C-80E44AEDF01E}" srcOrd="3" destOrd="0" presId="urn:microsoft.com/office/officeart/2008/layout/VerticalCurvedList"/>
    <dgm:cxn modelId="{49FD0346-ED6F-495F-A6EB-C4483CFF99F8}" type="presParOf" srcId="{4BB2AB28-CC90-4F7F-8B99-7671C1EB9782}" destId="{0DEAF0FA-2052-46A0-B155-9FCFDBD0D5A7}" srcOrd="1" destOrd="0" presId="urn:microsoft.com/office/officeart/2008/layout/VerticalCurvedList"/>
    <dgm:cxn modelId="{4A8C469A-4F1A-43B5-A1E7-4CAE8439AB9A}" type="presParOf" srcId="{4BB2AB28-CC90-4F7F-8B99-7671C1EB9782}" destId="{EB892F70-FA56-42B3-87DE-7F9A093917C2}" srcOrd="2" destOrd="0" presId="urn:microsoft.com/office/officeart/2008/layout/VerticalCurvedList"/>
    <dgm:cxn modelId="{C0541A11-08CB-472F-8F96-287C274CC809}" type="presParOf" srcId="{EB892F70-FA56-42B3-87DE-7F9A093917C2}" destId="{68591EA2-798D-47C1-821F-565BE49B57F1}" srcOrd="0" destOrd="0" presId="urn:microsoft.com/office/officeart/2008/layout/VerticalCurvedList"/>
    <dgm:cxn modelId="{1A5900E1-83F2-43F4-AF6A-B668ADD4FCEE}" type="presParOf" srcId="{4BB2AB28-CC90-4F7F-8B99-7671C1EB9782}" destId="{26391F4C-872B-4E12-8B80-E6FD1FDDE7FF}" srcOrd="3" destOrd="0" presId="urn:microsoft.com/office/officeart/2008/layout/VerticalCurvedList"/>
    <dgm:cxn modelId="{FA23341F-65D0-483F-890F-2AF6C27F95DF}" type="presParOf" srcId="{4BB2AB28-CC90-4F7F-8B99-7671C1EB9782}" destId="{A9404193-C992-4EFE-9AE5-D35E36881A8C}" srcOrd="4" destOrd="0" presId="urn:microsoft.com/office/officeart/2008/layout/VerticalCurvedList"/>
    <dgm:cxn modelId="{2F13B7C5-F53C-488F-BFD5-2393B955C6A0}" type="presParOf" srcId="{A9404193-C992-4EFE-9AE5-D35E36881A8C}" destId="{51719560-5A03-46C6-9219-92E213E4C3B0}" srcOrd="0" destOrd="0" presId="urn:microsoft.com/office/officeart/2008/layout/VerticalCurvedList"/>
    <dgm:cxn modelId="{6849CBA9-C0B7-4179-A2B2-0DB41C484B04}" type="presParOf" srcId="{4BB2AB28-CC90-4F7F-8B99-7671C1EB9782}" destId="{95CC3BAD-7546-4C72-834F-02EC5647563B}" srcOrd="5" destOrd="0" presId="urn:microsoft.com/office/officeart/2008/layout/VerticalCurvedList"/>
    <dgm:cxn modelId="{E9C33DC0-735E-4987-B2BC-8CC6EA622953}" type="presParOf" srcId="{4BB2AB28-CC90-4F7F-8B99-7671C1EB9782}" destId="{FEF2B325-1DC0-4B7A-A098-9C2663DE273F}" srcOrd="6" destOrd="0" presId="urn:microsoft.com/office/officeart/2008/layout/VerticalCurvedList"/>
    <dgm:cxn modelId="{4E4DC117-347B-4983-8E26-06B41D63FE05}" type="presParOf" srcId="{FEF2B325-1DC0-4B7A-A098-9C2663DE273F}" destId="{E0BE9236-86B8-4739-A299-A37312AA88B0}" srcOrd="0" destOrd="0" presId="urn:microsoft.com/office/officeart/2008/layout/VerticalCurvedList"/>
    <dgm:cxn modelId="{2254FEAF-F8B6-4373-864F-6AE101F70D3D}" type="presParOf" srcId="{4BB2AB28-CC90-4F7F-8B99-7671C1EB9782}" destId="{A306731A-F95A-43C0-A600-4AAC78755141}" srcOrd="7" destOrd="0" presId="urn:microsoft.com/office/officeart/2008/layout/VerticalCurvedList"/>
    <dgm:cxn modelId="{85B99E40-B5E2-4F23-B62D-6095F1338944}" type="presParOf" srcId="{4BB2AB28-CC90-4F7F-8B99-7671C1EB9782}" destId="{8972127C-50AA-4AC8-841D-FBBC3EC5B2E1}" srcOrd="8" destOrd="0" presId="urn:microsoft.com/office/officeart/2008/layout/VerticalCurvedList"/>
    <dgm:cxn modelId="{74C0119D-02CE-46B4-B4FF-627FC3DF1E06}" type="presParOf" srcId="{8972127C-50AA-4AC8-841D-FBBC3EC5B2E1}" destId="{D6A4275B-F967-43A4-A3FD-6490567A95A4}" srcOrd="0" destOrd="0" presId="urn:microsoft.com/office/officeart/2008/layout/VerticalCurvedList"/>
    <dgm:cxn modelId="{060829F9-A7E6-4841-AD8C-1B0C71640A15}" type="presParOf" srcId="{4BB2AB28-CC90-4F7F-8B99-7671C1EB9782}" destId="{130DA388-FE43-41CB-A200-99A6A0D07FBF}" srcOrd="9" destOrd="0" presId="urn:microsoft.com/office/officeart/2008/layout/VerticalCurvedList"/>
    <dgm:cxn modelId="{AB442627-5EA4-4CFF-A9F1-F44F4695BDFE}" type="presParOf" srcId="{4BB2AB28-CC90-4F7F-8B99-7671C1EB9782}" destId="{E3C00FCD-024B-479F-BE4D-B050A3F0565F}" srcOrd="10" destOrd="0" presId="urn:microsoft.com/office/officeart/2008/layout/VerticalCurvedList"/>
    <dgm:cxn modelId="{19A380B2-B4CE-41DB-A847-0F4B6E1E0CB0}" type="presParOf" srcId="{E3C00FCD-024B-479F-BE4D-B050A3F0565F}" destId="{A97855F8-EAF3-4962-8746-CD7D3B91AC5F}" srcOrd="0" destOrd="0" presId="urn:microsoft.com/office/officeart/2008/layout/VerticalCurvedList"/>
    <dgm:cxn modelId="{FF1852FE-DB5B-4634-8D53-8C18B75C78A5}" type="presParOf" srcId="{4BB2AB28-CC90-4F7F-8B99-7671C1EB9782}" destId="{75247DD5-63CF-4C61-B78F-3F8E56C8E4DB}" srcOrd="11" destOrd="0" presId="urn:microsoft.com/office/officeart/2008/layout/VerticalCurvedList"/>
    <dgm:cxn modelId="{F0E7A095-A2D9-47CD-AE6F-9EE13408A868}" type="presParOf" srcId="{4BB2AB28-CC90-4F7F-8B99-7671C1EB9782}" destId="{C137E6DD-F9A2-4B95-A76D-3F6DAD51F9E4}" srcOrd="12" destOrd="0" presId="urn:microsoft.com/office/officeart/2008/layout/VerticalCurvedList"/>
    <dgm:cxn modelId="{0C0AE2DA-E206-4438-8649-C6EC00EC2222}" type="presParOf" srcId="{C137E6DD-F9A2-4B95-A76D-3F6DAD51F9E4}" destId="{687D0FC1-C164-4B19-826C-B7D192FD80CC}" srcOrd="0" destOrd="0" presId="urn:microsoft.com/office/officeart/2008/layout/VerticalCurvedList"/>
    <dgm:cxn modelId="{32312B44-D3CC-4820-8629-A766016DE4BC}" type="presParOf" srcId="{4BB2AB28-CC90-4F7F-8B99-7671C1EB9782}" destId="{E5677ECD-5307-4BBA-9A7E-3A5849232862}" srcOrd="13" destOrd="0" presId="urn:microsoft.com/office/officeart/2008/layout/VerticalCurvedList"/>
    <dgm:cxn modelId="{55B9089D-DD56-481A-887F-9D8D65CB600D}" type="presParOf" srcId="{4BB2AB28-CC90-4F7F-8B99-7671C1EB9782}" destId="{5B1F9C2F-B341-4EDA-A2CF-7704A017021B}" srcOrd="14" destOrd="0" presId="urn:microsoft.com/office/officeart/2008/layout/VerticalCurvedList"/>
    <dgm:cxn modelId="{F1CB1B86-5FCD-442D-8D73-70DD53BB6A77}" type="presParOf" srcId="{5B1F9C2F-B341-4EDA-A2CF-7704A017021B}" destId="{858FA777-56E3-4C7A-B810-3E780BF88038}" srcOrd="0" destOrd="0" presId="urn:microsoft.com/office/officeart/2008/layout/VerticalCurved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E2AB3-E1DA-45BC-859F-DABE996C7B17}">
      <dsp:nvSpPr>
        <dsp:cNvPr id="0" name=""/>
        <dsp:cNvSpPr/>
      </dsp:nvSpPr>
      <dsp:spPr>
        <a:xfrm>
          <a:off x="-6122738" y="-937410"/>
          <a:ext cx="7293488" cy="7293488"/>
        </a:xfrm>
        <a:prstGeom prst="blockArc">
          <a:avLst>
            <a:gd name="adj1" fmla="val 18900000"/>
            <a:gd name="adj2" fmla="val 2700000"/>
            <a:gd name="adj3" fmla="val 296"/>
          </a:avLst>
        </a:prstGeom>
        <a:noFill/>
        <a:ln w="12700" cap="flat" cmpd="sng" algn="ctr">
          <a:solidFill>
            <a:srgbClr val="C02034"/>
          </a:solidFill>
          <a:prstDash val="solid"/>
          <a:miter lim="800000"/>
        </a:ln>
        <a:effectLst/>
      </dsp:spPr>
      <dsp:style>
        <a:lnRef idx="2">
          <a:scrgbClr r="0" g="0" b="0"/>
        </a:lnRef>
        <a:fillRef idx="0">
          <a:scrgbClr r="0" g="0" b="0"/>
        </a:fillRef>
        <a:effectRef idx="0">
          <a:scrgbClr r="0" g="0" b="0"/>
        </a:effectRef>
        <a:fontRef idx="minor"/>
      </dsp:style>
    </dsp:sp>
    <dsp:sp modelId="{0DEAF0FA-2052-46A0-B155-9FCFDBD0D5A7}">
      <dsp:nvSpPr>
        <dsp:cNvPr id="0" name=""/>
        <dsp:cNvSpPr/>
      </dsp:nvSpPr>
      <dsp:spPr>
        <a:xfrm>
          <a:off x="380119" y="246332"/>
          <a:ext cx="7675541" cy="492448"/>
        </a:xfrm>
        <a:prstGeom prst="rect">
          <a:avLst/>
        </a:prstGeom>
        <a:solidFill>
          <a:srgbClr val="C02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latin typeface="Arial"/>
              <a:ea typeface="Lato"/>
              <a:cs typeface="Arial"/>
            </a:rPr>
            <a:t>Tổng quan bài toán</a:t>
          </a:r>
        </a:p>
      </dsp:txBody>
      <dsp:txXfrm>
        <a:off x="380119" y="246332"/>
        <a:ext cx="7675541" cy="492448"/>
      </dsp:txXfrm>
    </dsp:sp>
    <dsp:sp modelId="{68591EA2-798D-47C1-821F-565BE49B57F1}">
      <dsp:nvSpPr>
        <dsp:cNvPr id="0" name=""/>
        <dsp:cNvSpPr/>
      </dsp:nvSpPr>
      <dsp:spPr>
        <a:xfrm>
          <a:off x="72339" y="184776"/>
          <a:ext cx="615560" cy="615560"/>
        </a:xfrm>
        <a:prstGeom prst="ellipse">
          <a:avLst/>
        </a:prstGeom>
        <a:solidFill>
          <a:schemeClr val="lt1">
            <a:hueOff val="0"/>
            <a:satOff val="0"/>
            <a:lumOff val="0"/>
            <a:alphaOff val="0"/>
          </a:schemeClr>
        </a:solidFill>
        <a:ln w="12700" cap="flat" cmpd="sng" algn="ctr">
          <a:solidFill>
            <a:srgbClr val="C02034"/>
          </a:solidFill>
          <a:prstDash val="solid"/>
          <a:miter lim="800000"/>
        </a:ln>
        <a:effectLst/>
      </dsp:spPr>
      <dsp:style>
        <a:lnRef idx="2">
          <a:scrgbClr r="0" g="0" b="0"/>
        </a:lnRef>
        <a:fillRef idx="1">
          <a:scrgbClr r="0" g="0" b="0"/>
        </a:fillRef>
        <a:effectRef idx="0">
          <a:scrgbClr r="0" g="0" b="0"/>
        </a:effectRef>
        <a:fontRef idx="minor"/>
      </dsp:style>
    </dsp:sp>
    <dsp:sp modelId="{26391F4C-872B-4E12-8B80-E6FD1FDDE7FF}">
      <dsp:nvSpPr>
        <dsp:cNvPr id="0" name=""/>
        <dsp:cNvSpPr/>
      </dsp:nvSpPr>
      <dsp:spPr>
        <a:xfrm>
          <a:off x="826075" y="985438"/>
          <a:ext cx="7229585" cy="492448"/>
        </a:xfrm>
        <a:prstGeom prst="rect">
          <a:avLst/>
        </a:prstGeom>
        <a:solidFill>
          <a:srgbClr val="C02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endParaRPr lang="en-US" sz="2500" kern="1200"/>
        </a:p>
      </dsp:txBody>
      <dsp:txXfrm>
        <a:off x="826075" y="985438"/>
        <a:ext cx="7229585" cy="492448"/>
      </dsp:txXfrm>
    </dsp:sp>
    <dsp:sp modelId="{51719560-5A03-46C6-9219-92E213E4C3B0}">
      <dsp:nvSpPr>
        <dsp:cNvPr id="0" name=""/>
        <dsp:cNvSpPr/>
      </dsp:nvSpPr>
      <dsp:spPr>
        <a:xfrm>
          <a:off x="518295" y="923882"/>
          <a:ext cx="615560" cy="61556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CC3BAD-7546-4C72-834F-02EC5647563B}">
      <dsp:nvSpPr>
        <dsp:cNvPr id="0" name=""/>
        <dsp:cNvSpPr/>
      </dsp:nvSpPr>
      <dsp:spPr>
        <a:xfrm>
          <a:off x="1070457" y="1724003"/>
          <a:ext cx="6985203" cy="492448"/>
        </a:xfrm>
        <a:prstGeom prst="rect">
          <a:avLst/>
        </a:prstGeom>
        <a:solidFill>
          <a:srgbClr val="C02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endParaRPr lang="en-US" sz="2500" kern="1200">
            <a:solidFill>
              <a:srgbClr val="FF0000"/>
            </a:solidFill>
          </a:endParaRPr>
        </a:p>
      </dsp:txBody>
      <dsp:txXfrm>
        <a:off x="1070457" y="1724003"/>
        <a:ext cx="6985203" cy="492448"/>
      </dsp:txXfrm>
    </dsp:sp>
    <dsp:sp modelId="{E0BE9236-86B8-4739-A299-A37312AA88B0}">
      <dsp:nvSpPr>
        <dsp:cNvPr id="0" name=""/>
        <dsp:cNvSpPr/>
      </dsp:nvSpPr>
      <dsp:spPr>
        <a:xfrm>
          <a:off x="762677" y="1662447"/>
          <a:ext cx="615560" cy="61556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06731A-F95A-43C0-A600-4AAC78755141}">
      <dsp:nvSpPr>
        <dsp:cNvPr id="0" name=""/>
        <dsp:cNvSpPr/>
      </dsp:nvSpPr>
      <dsp:spPr>
        <a:xfrm>
          <a:off x="1148486" y="2463109"/>
          <a:ext cx="6907174" cy="492448"/>
        </a:xfrm>
        <a:prstGeom prst="rect">
          <a:avLst/>
        </a:prstGeom>
        <a:solidFill>
          <a:srgbClr val="C02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latin typeface="Arial"/>
              <a:ea typeface="Lato"/>
              <a:cs typeface="Arial"/>
            </a:rPr>
            <a:t>Streaming - Kafka</a:t>
          </a:r>
        </a:p>
      </dsp:txBody>
      <dsp:txXfrm>
        <a:off x="1148486" y="2463109"/>
        <a:ext cx="6907174" cy="492448"/>
      </dsp:txXfrm>
    </dsp:sp>
    <dsp:sp modelId="{D6A4275B-F967-43A4-A3FD-6490567A95A4}">
      <dsp:nvSpPr>
        <dsp:cNvPr id="0" name=""/>
        <dsp:cNvSpPr/>
      </dsp:nvSpPr>
      <dsp:spPr>
        <a:xfrm>
          <a:off x="840706" y="2401553"/>
          <a:ext cx="615560" cy="615560"/>
        </a:xfrm>
        <a:prstGeom prst="ellipse">
          <a:avLst/>
        </a:prstGeom>
        <a:solidFill>
          <a:schemeClr val="lt1">
            <a:hueOff val="0"/>
            <a:satOff val="0"/>
            <a:lumOff val="0"/>
            <a:alphaOff val="0"/>
          </a:schemeClr>
        </a:solidFill>
        <a:ln w="12700" cap="flat" cmpd="sng" algn="ctr">
          <a:solidFill>
            <a:srgbClr val="C02034"/>
          </a:solidFill>
          <a:prstDash val="solid"/>
          <a:miter lim="800000"/>
        </a:ln>
        <a:effectLst/>
      </dsp:spPr>
      <dsp:style>
        <a:lnRef idx="2">
          <a:scrgbClr r="0" g="0" b="0"/>
        </a:lnRef>
        <a:fillRef idx="1">
          <a:scrgbClr r="0" g="0" b="0"/>
        </a:fillRef>
        <a:effectRef idx="0">
          <a:scrgbClr r="0" g="0" b="0"/>
        </a:effectRef>
        <a:fontRef idx="minor"/>
      </dsp:style>
    </dsp:sp>
    <dsp:sp modelId="{130DA388-FE43-41CB-A200-99A6A0D07FBF}">
      <dsp:nvSpPr>
        <dsp:cNvPr id="0" name=""/>
        <dsp:cNvSpPr/>
      </dsp:nvSpPr>
      <dsp:spPr>
        <a:xfrm>
          <a:off x="1070457" y="3202215"/>
          <a:ext cx="6985203" cy="492448"/>
        </a:xfrm>
        <a:prstGeom prst="rect">
          <a:avLst/>
        </a:prstGeom>
        <a:solidFill>
          <a:srgbClr val="C02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rtl="0">
            <a:lnSpc>
              <a:spcPct val="90000"/>
            </a:lnSpc>
            <a:spcBef>
              <a:spcPct val="0"/>
            </a:spcBef>
            <a:spcAft>
              <a:spcPct val="35000"/>
            </a:spcAft>
            <a:buNone/>
          </a:pPr>
          <a:r>
            <a:rPr lang="en-US" sz="2700" kern="1200">
              <a:latin typeface="Arial"/>
              <a:ea typeface="Lato"/>
              <a:cs typeface="Arial"/>
            </a:rPr>
            <a:t>Batch processing - Spark</a:t>
          </a:r>
        </a:p>
      </dsp:txBody>
      <dsp:txXfrm>
        <a:off x="1070457" y="3202215"/>
        <a:ext cx="6985203" cy="492448"/>
      </dsp:txXfrm>
    </dsp:sp>
    <dsp:sp modelId="{A97855F8-EAF3-4962-8746-CD7D3B91AC5F}">
      <dsp:nvSpPr>
        <dsp:cNvPr id="0" name=""/>
        <dsp:cNvSpPr/>
      </dsp:nvSpPr>
      <dsp:spPr>
        <a:xfrm>
          <a:off x="762677" y="3140659"/>
          <a:ext cx="615560" cy="615560"/>
        </a:xfrm>
        <a:prstGeom prst="ellipse">
          <a:avLst/>
        </a:prstGeom>
        <a:solidFill>
          <a:schemeClr val="lt1">
            <a:hueOff val="0"/>
            <a:satOff val="0"/>
            <a:lumOff val="0"/>
            <a:alphaOff val="0"/>
          </a:schemeClr>
        </a:solidFill>
        <a:ln w="12700" cap="flat" cmpd="sng" algn="ctr">
          <a:solidFill>
            <a:srgbClr val="C02034"/>
          </a:solidFill>
          <a:prstDash val="solid"/>
          <a:miter lim="800000"/>
        </a:ln>
        <a:effectLst/>
      </dsp:spPr>
      <dsp:style>
        <a:lnRef idx="2">
          <a:scrgbClr r="0" g="0" b="0"/>
        </a:lnRef>
        <a:fillRef idx="1">
          <a:scrgbClr r="0" g="0" b="0"/>
        </a:fillRef>
        <a:effectRef idx="0">
          <a:scrgbClr r="0" g="0" b="0"/>
        </a:effectRef>
        <a:fontRef idx="minor"/>
      </dsp:style>
    </dsp:sp>
    <dsp:sp modelId="{75247DD5-63CF-4C61-B78F-3F8E56C8E4DB}">
      <dsp:nvSpPr>
        <dsp:cNvPr id="0" name=""/>
        <dsp:cNvSpPr/>
      </dsp:nvSpPr>
      <dsp:spPr>
        <a:xfrm>
          <a:off x="826075" y="3940779"/>
          <a:ext cx="7229585" cy="492448"/>
        </a:xfrm>
        <a:prstGeom prst="rect">
          <a:avLst/>
        </a:prstGeom>
        <a:solidFill>
          <a:srgbClr val="C02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latin typeface="Arial" panose="020B0604020202020204" pitchFamily="34" charset="0"/>
              <a:ea typeface="Lato" panose="020F0502020204030203" pitchFamily="34" charset="0"/>
              <a:cs typeface="Arial" panose="020B0604020202020204" pitchFamily="34" charset="0"/>
            </a:rPr>
            <a:t>Data Visualize</a:t>
          </a:r>
        </a:p>
      </dsp:txBody>
      <dsp:txXfrm>
        <a:off x="826075" y="3940779"/>
        <a:ext cx="7229585" cy="492448"/>
      </dsp:txXfrm>
    </dsp:sp>
    <dsp:sp modelId="{687D0FC1-C164-4B19-826C-B7D192FD80CC}">
      <dsp:nvSpPr>
        <dsp:cNvPr id="0" name=""/>
        <dsp:cNvSpPr/>
      </dsp:nvSpPr>
      <dsp:spPr>
        <a:xfrm>
          <a:off x="518295" y="3879223"/>
          <a:ext cx="615560" cy="615560"/>
        </a:xfrm>
        <a:prstGeom prst="ellipse">
          <a:avLst/>
        </a:prstGeom>
        <a:solidFill>
          <a:schemeClr val="lt1">
            <a:hueOff val="0"/>
            <a:satOff val="0"/>
            <a:lumOff val="0"/>
            <a:alphaOff val="0"/>
          </a:schemeClr>
        </a:solidFill>
        <a:ln w="12700" cap="flat" cmpd="sng" algn="ctr">
          <a:solidFill>
            <a:srgbClr val="C02034"/>
          </a:solidFill>
          <a:prstDash val="solid"/>
          <a:miter lim="800000"/>
        </a:ln>
        <a:effectLst/>
      </dsp:spPr>
      <dsp:style>
        <a:lnRef idx="2">
          <a:scrgbClr r="0" g="0" b="0"/>
        </a:lnRef>
        <a:fillRef idx="1">
          <a:scrgbClr r="0" g="0" b="0"/>
        </a:fillRef>
        <a:effectRef idx="0">
          <a:scrgbClr r="0" g="0" b="0"/>
        </a:effectRef>
        <a:fontRef idx="minor"/>
      </dsp:style>
    </dsp:sp>
    <dsp:sp modelId="{E5677ECD-5307-4BBA-9A7E-3A5849232862}">
      <dsp:nvSpPr>
        <dsp:cNvPr id="0" name=""/>
        <dsp:cNvSpPr/>
      </dsp:nvSpPr>
      <dsp:spPr>
        <a:xfrm>
          <a:off x="380119" y="4679885"/>
          <a:ext cx="7675541" cy="492448"/>
        </a:xfrm>
        <a:prstGeom prst="rect">
          <a:avLst/>
        </a:prstGeom>
        <a:solidFill>
          <a:srgbClr val="C02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latin typeface="Arial" panose="020B0604020202020204" pitchFamily="34" charset="0"/>
              <a:ea typeface="Lato" panose="020F0502020204030203" pitchFamily="34" charset="0"/>
              <a:cs typeface="Arial" panose="020B0604020202020204" pitchFamily="34" charset="0"/>
            </a:rPr>
            <a:t>Kết luận</a:t>
          </a:r>
        </a:p>
      </dsp:txBody>
      <dsp:txXfrm>
        <a:off x="380119" y="4679885"/>
        <a:ext cx="7675541" cy="492448"/>
      </dsp:txXfrm>
    </dsp:sp>
    <dsp:sp modelId="{858FA777-56E3-4C7A-B810-3E780BF88038}">
      <dsp:nvSpPr>
        <dsp:cNvPr id="0" name=""/>
        <dsp:cNvSpPr/>
      </dsp:nvSpPr>
      <dsp:spPr>
        <a:xfrm>
          <a:off x="72339" y="4618329"/>
          <a:ext cx="615560" cy="61556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2D2E5-DC10-40E1-B0DE-71504875D6F7}"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ACE204-FB76-408F-85D0-ECA23F3594AB}" type="slidenum">
              <a:rPr lang="en-US" smtClean="0"/>
              <a:t>‹#›</a:t>
            </a:fld>
            <a:endParaRPr lang="en-US"/>
          </a:p>
        </p:txBody>
      </p:sp>
    </p:spTree>
    <p:extLst>
      <p:ext uri="{BB962C8B-B14F-4D97-AF65-F5344CB8AC3E}">
        <p14:creationId xmlns:p14="http://schemas.microsoft.com/office/powerpoint/2010/main" val="251922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ACE204-FB76-408F-85D0-ECA23F3594AB}" type="slidenum">
              <a:rPr lang="en-US" smtClean="0"/>
              <a:t>5</a:t>
            </a:fld>
            <a:endParaRPr lang="en-US"/>
          </a:p>
        </p:txBody>
      </p:sp>
    </p:spTree>
    <p:extLst>
      <p:ext uri="{BB962C8B-B14F-4D97-AF65-F5344CB8AC3E}">
        <p14:creationId xmlns:p14="http://schemas.microsoft.com/office/powerpoint/2010/main" val="2366677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34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B53CA7-F2B8-430F-BA3F-DD6ECDACC140}"/>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Arial" panose="020B0604020202020204" pitchFamily="34" charset="0"/>
                <a:ea typeface="Lato" panose="020F0502020204030203"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05212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3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E8CDB4-EE46-494A-926E-C33D27F26FD0}"/>
              </a:ext>
            </a:extLst>
          </p:cNvPr>
          <p:cNvSpPr>
            <a:spLocks noGrp="1"/>
          </p:cNvSpPr>
          <p:nvPr>
            <p:ph sz="quarter" idx="10"/>
          </p:nvPr>
        </p:nvSpPr>
        <p:spPr>
          <a:xfrm>
            <a:off x="338736" y="1058844"/>
            <a:ext cx="11514528" cy="4909124"/>
          </a:xfrm>
          <a:prstGeom prst="rect">
            <a:avLst/>
          </a:prstGeom>
        </p:spPr>
        <p:txBody>
          <a:bodyPr/>
          <a:lstStyle>
            <a:lvl1pPr>
              <a:defRPr>
                <a:latin typeface="Arial" panose="020B0604020202020204" pitchFamily="34" charset="0"/>
                <a:ea typeface="Lato" panose="020F0502020204030203" pitchFamily="34" charset="0"/>
                <a:cs typeface="Arial" panose="020B0604020202020204" pitchFamily="34" charset="0"/>
              </a:defRPr>
            </a:lvl1pPr>
            <a:lvl2pPr>
              <a:defRPr>
                <a:latin typeface="Arial" panose="020B0604020202020204" pitchFamily="34" charset="0"/>
                <a:ea typeface="Lato" panose="020F0502020204030203" pitchFamily="34" charset="0"/>
                <a:cs typeface="Arial" panose="020B0604020202020204" pitchFamily="34" charset="0"/>
              </a:defRPr>
            </a:lvl2pPr>
            <a:lvl3pPr>
              <a:defRPr>
                <a:latin typeface="Arial" panose="020B0604020202020204" pitchFamily="34" charset="0"/>
                <a:ea typeface="Lato" panose="020F0502020204030203" pitchFamily="34" charset="0"/>
                <a:cs typeface="Arial" panose="020B0604020202020204" pitchFamily="34" charset="0"/>
              </a:defRPr>
            </a:lvl3pPr>
            <a:lvl4pPr>
              <a:defRPr>
                <a:latin typeface="Arial" panose="020B0604020202020204" pitchFamily="34" charset="0"/>
                <a:ea typeface="Lato" panose="020F0502020204030203" pitchFamily="34" charset="0"/>
                <a:cs typeface="Arial" panose="020B0604020202020204" pitchFamily="34" charset="0"/>
              </a:defRPr>
            </a:lvl4pPr>
            <a:lvl5pPr>
              <a:defRPr>
                <a:latin typeface="Arial" panose="020B0604020202020204" pitchFamily="34" charset="0"/>
                <a:ea typeface="Lato" panose="020F05020202040302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665766C2-FC6B-401B-935E-0F6EEEEA02C5}"/>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Arial" panose="020B0604020202020204" pitchFamily="34" charset="0"/>
                <a:ea typeface="Lato" panose="020F0502020204030203" pitchFamily="34" charset="0"/>
                <a:cs typeface="Arial" panose="020B0604020202020204" pitchFamily="34" charset="0"/>
              </a:defRPr>
            </a:lvl1pPr>
          </a:lstStyle>
          <a:p>
            <a:r>
              <a:rPr lang="en-US"/>
              <a:t>Title 1:……………………………………..</a:t>
            </a:r>
          </a:p>
        </p:txBody>
      </p:sp>
    </p:spTree>
    <p:extLst>
      <p:ext uri="{BB962C8B-B14F-4D97-AF65-F5344CB8AC3E}">
        <p14:creationId xmlns:p14="http://schemas.microsoft.com/office/powerpoint/2010/main" val="77798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37D67C3F-3B45-423B-AE56-981FAE24357E}"/>
              </a:ext>
            </a:extLst>
          </p:cNvPr>
          <p:cNvSpPr>
            <a:spLocks noGrp="1"/>
          </p:cNvSpPr>
          <p:nvPr>
            <p:ph type="chart" sz="quarter" idx="10" hasCustomPrompt="1"/>
          </p:nvPr>
        </p:nvSpPr>
        <p:spPr>
          <a:xfrm>
            <a:off x="330201" y="1406769"/>
            <a:ext cx="5765800" cy="4655894"/>
          </a:xfrm>
          <a:prstGeom prst="rect">
            <a:avLst/>
          </a:prstGeom>
        </p:spPr>
        <p:txBody>
          <a:bodyPr/>
          <a:lstStyle>
            <a:lvl1pPr>
              <a:defRPr>
                <a:latin typeface="Arial" panose="020B0604020202020204" pitchFamily="34" charset="0"/>
                <a:ea typeface="Lato" panose="020F0502020204030203" pitchFamily="34" charset="0"/>
                <a:cs typeface="Arial" panose="020B0604020202020204" pitchFamily="34" charset="0"/>
              </a:defRPr>
            </a:lvl1pPr>
          </a:lstStyle>
          <a:p>
            <a:r>
              <a:rPr lang="en-US"/>
              <a:t>Chart</a:t>
            </a:r>
          </a:p>
        </p:txBody>
      </p:sp>
      <p:sp>
        <p:nvSpPr>
          <p:cNvPr id="12" name="Picture Placeholder 11">
            <a:extLst>
              <a:ext uri="{FF2B5EF4-FFF2-40B4-BE49-F238E27FC236}">
                <a16:creationId xmlns:a16="http://schemas.microsoft.com/office/drawing/2014/main" id="{7C2541F3-C701-41AD-ABF1-3F6709F6B072}"/>
              </a:ext>
            </a:extLst>
          </p:cNvPr>
          <p:cNvSpPr>
            <a:spLocks noGrp="1"/>
          </p:cNvSpPr>
          <p:nvPr>
            <p:ph type="pic" sz="quarter" idx="11" hasCustomPrompt="1"/>
          </p:nvPr>
        </p:nvSpPr>
        <p:spPr>
          <a:xfrm>
            <a:off x="6238875" y="1414463"/>
            <a:ext cx="5445125" cy="4656137"/>
          </a:xfrm>
          <a:prstGeom prst="rect">
            <a:avLst/>
          </a:prstGeom>
        </p:spPr>
        <p:txBody>
          <a:bodyPr/>
          <a:lstStyle>
            <a:lvl1pPr>
              <a:defRPr>
                <a:latin typeface="Arial" panose="020B0604020202020204" pitchFamily="34" charset="0"/>
                <a:ea typeface="Lato" panose="020F0502020204030203" pitchFamily="34" charset="0"/>
                <a:cs typeface="Arial" panose="020B0604020202020204" pitchFamily="34" charset="0"/>
              </a:defRPr>
            </a:lvl1pPr>
          </a:lstStyle>
          <a:p>
            <a:r>
              <a:rPr lang="en-US"/>
              <a:t>Picture</a:t>
            </a:r>
          </a:p>
        </p:txBody>
      </p:sp>
      <p:sp>
        <p:nvSpPr>
          <p:cNvPr id="13" name="Title 8">
            <a:extLst>
              <a:ext uri="{FF2B5EF4-FFF2-40B4-BE49-F238E27FC236}">
                <a16:creationId xmlns:a16="http://schemas.microsoft.com/office/drawing/2014/main" id="{2A97BE88-C056-4EAA-B602-A66B6354F72C}"/>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Arial" panose="020B0604020202020204" pitchFamily="34" charset="0"/>
                <a:ea typeface="Lato" panose="020F0502020204030203" pitchFamily="34" charset="0"/>
                <a:cs typeface="Arial" panose="020B0604020202020204" pitchFamily="34" charset="0"/>
              </a:defRPr>
            </a:lvl1pPr>
          </a:lstStyle>
          <a:p>
            <a:r>
              <a:rPr lang="en-US"/>
              <a:t>Title 2:……………………………………..</a:t>
            </a:r>
          </a:p>
        </p:txBody>
      </p:sp>
    </p:spTree>
    <p:extLst>
      <p:ext uri="{BB962C8B-B14F-4D97-AF65-F5344CB8AC3E}">
        <p14:creationId xmlns:p14="http://schemas.microsoft.com/office/powerpoint/2010/main" val="368061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Arial" panose="020B0604020202020204" pitchFamily="34" charset="0"/>
                <a:ea typeface="Lato" panose="020F0502020204030203" pitchFamily="34" charset="0"/>
                <a:cs typeface="Arial" panose="020B0604020202020204" pitchFamily="34" charset="0"/>
              </a:defRPr>
            </a:lvl1pPr>
          </a:lstStyle>
          <a:p>
            <a:r>
              <a:rPr lang="en-US"/>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Arial" panose="020B0604020202020204" pitchFamily="34" charset="0"/>
                <a:ea typeface="Lato" panose="020F0502020204030203" pitchFamily="34" charset="0"/>
                <a:cs typeface="Arial" panose="020B0604020202020204" pitchFamily="34" charset="0"/>
              </a:defRPr>
            </a:lvl1pPr>
            <a:lvl2pPr>
              <a:defRPr>
                <a:latin typeface="Arial" panose="020B0604020202020204" pitchFamily="34" charset="0"/>
                <a:ea typeface="Lato" panose="020F0502020204030203" pitchFamily="34" charset="0"/>
                <a:cs typeface="Arial" panose="020B0604020202020204" pitchFamily="34" charset="0"/>
              </a:defRPr>
            </a:lvl2pPr>
            <a:lvl3pPr>
              <a:defRPr>
                <a:latin typeface="Arial" panose="020B0604020202020204" pitchFamily="34" charset="0"/>
                <a:ea typeface="Lato" panose="020F0502020204030203" pitchFamily="34" charset="0"/>
                <a:cs typeface="Arial" panose="020B0604020202020204" pitchFamily="34" charset="0"/>
              </a:defRPr>
            </a:lvl3pPr>
            <a:lvl4pPr>
              <a:defRPr>
                <a:latin typeface="Arial" panose="020B0604020202020204" pitchFamily="34" charset="0"/>
                <a:ea typeface="Lato" panose="020F0502020204030203" pitchFamily="34" charset="0"/>
                <a:cs typeface="Arial" panose="020B0604020202020204" pitchFamily="34" charset="0"/>
              </a:defRPr>
            </a:lvl4pPr>
            <a:lvl5pPr>
              <a:defRPr>
                <a:latin typeface="Arial" panose="020B0604020202020204" pitchFamily="34" charset="0"/>
                <a:ea typeface="Lato" panose="020F05020202040302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52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5F31DF-E244-4E38-B912-D95C246A0880}"/>
              </a:ext>
            </a:extLst>
          </p:cNvPr>
          <p:cNvSpPr>
            <a:spLocks noGrp="1"/>
          </p:cNvSpPr>
          <p:nvPr>
            <p:ph sz="quarter" idx="10"/>
          </p:nvPr>
        </p:nvSpPr>
        <p:spPr>
          <a:xfrm>
            <a:off x="4558372" y="1248325"/>
            <a:ext cx="7391400" cy="5205412"/>
          </a:xfrm>
          <a:prstGeom prst="rect">
            <a:avLst/>
          </a:prstGeom>
        </p:spPr>
        <p:txBody>
          <a:bodyPr/>
          <a:lstStyle>
            <a:lvl1pPr>
              <a:defRPr>
                <a:latin typeface="Arial" panose="020B0604020202020204" pitchFamily="34" charset="0"/>
                <a:ea typeface="Lato" panose="020F0502020204030203" pitchFamily="34" charset="0"/>
                <a:cs typeface="Arial" panose="020B0604020202020204" pitchFamily="34" charset="0"/>
              </a:defRPr>
            </a:lvl1pPr>
            <a:lvl2pPr>
              <a:defRPr>
                <a:latin typeface="Arial" panose="020B0604020202020204" pitchFamily="34" charset="0"/>
                <a:ea typeface="Lato" panose="020F0502020204030203" pitchFamily="34" charset="0"/>
                <a:cs typeface="Arial" panose="020B0604020202020204" pitchFamily="34" charset="0"/>
              </a:defRPr>
            </a:lvl2pPr>
            <a:lvl3pPr>
              <a:defRPr>
                <a:latin typeface="Arial" panose="020B0604020202020204" pitchFamily="34" charset="0"/>
                <a:ea typeface="Lato" panose="020F0502020204030203" pitchFamily="34" charset="0"/>
                <a:cs typeface="Arial" panose="020B0604020202020204" pitchFamily="34" charset="0"/>
              </a:defRPr>
            </a:lvl3pPr>
            <a:lvl4pPr>
              <a:defRPr>
                <a:latin typeface="Arial" panose="020B0604020202020204" pitchFamily="34" charset="0"/>
                <a:ea typeface="Lato" panose="020F0502020204030203" pitchFamily="34" charset="0"/>
                <a:cs typeface="Arial" panose="020B0604020202020204" pitchFamily="34" charset="0"/>
              </a:defRPr>
            </a:lvl4pPr>
            <a:lvl5pPr>
              <a:defRPr>
                <a:latin typeface="Arial" panose="020B0604020202020204" pitchFamily="34" charset="0"/>
                <a:ea typeface="Lato" panose="020F05020202040302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8">
            <a:extLst>
              <a:ext uri="{FF2B5EF4-FFF2-40B4-BE49-F238E27FC236}">
                <a16:creationId xmlns:a16="http://schemas.microsoft.com/office/drawing/2014/main" id="{53A671D5-84E2-49B1-8025-85EEC7745032}"/>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Arial" panose="020B0604020202020204" pitchFamily="34" charset="0"/>
                <a:ea typeface="Lato" panose="020F0502020204030203" pitchFamily="34" charset="0"/>
                <a:cs typeface="Arial" panose="020B0604020202020204" pitchFamily="34" charset="0"/>
              </a:defRPr>
            </a:lvl1pPr>
          </a:lstStyle>
          <a:p>
            <a:r>
              <a:rPr lang="en-US"/>
              <a:t>Title 4:……………………………………..</a:t>
            </a:r>
          </a:p>
        </p:txBody>
      </p:sp>
    </p:spTree>
    <p:extLst>
      <p:ext uri="{BB962C8B-B14F-4D97-AF65-F5344CB8AC3E}">
        <p14:creationId xmlns:p14="http://schemas.microsoft.com/office/powerpoint/2010/main" val="208371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556E3D7-F78C-4341-912E-91A96BC7B8F6}"/>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Arial" panose="020B0604020202020204" pitchFamily="34" charset="0"/>
                <a:ea typeface="Lato" panose="020F0502020204030203" pitchFamily="34" charset="0"/>
                <a:cs typeface="Arial" panose="020B0604020202020204" pitchFamily="34" charset="0"/>
              </a:defRPr>
            </a:lvl1pPr>
          </a:lstStyle>
          <a:p>
            <a:r>
              <a:rPr lang="en-US"/>
              <a:t>Title 5:……………………………………..</a:t>
            </a:r>
          </a:p>
        </p:txBody>
      </p:sp>
      <p:sp>
        <p:nvSpPr>
          <p:cNvPr id="15" name="Chart Placeholder 14">
            <a:extLst>
              <a:ext uri="{FF2B5EF4-FFF2-40B4-BE49-F238E27FC236}">
                <a16:creationId xmlns:a16="http://schemas.microsoft.com/office/drawing/2014/main" id="{D4750270-D910-4785-A48C-D75AD66D6F6F}"/>
              </a:ext>
            </a:extLst>
          </p:cNvPr>
          <p:cNvSpPr>
            <a:spLocks noGrp="1"/>
          </p:cNvSpPr>
          <p:nvPr>
            <p:ph type="chart" sz="quarter" idx="10" hasCustomPrompt="1"/>
          </p:nvPr>
        </p:nvSpPr>
        <p:spPr>
          <a:xfrm>
            <a:off x="338736" y="1406525"/>
            <a:ext cx="5757264" cy="4670425"/>
          </a:xfrm>
          <a:prstGeom prst="rect">
            <a:avLst/>
          </a:prstGeom>
        </p:spPr>
        <p:txBody>
          <a:bodyPr/>
          <a:lstStyle>
            <a:lvl1pPr>
              <a:defRPr>
                <a:latin typeface="Arial" panose="020B0604020202020204" pitchFamily="34" charset="0"/>
                <a:ea typeface="Lato" panose="020F0502020204030203" pitchFamily="34" charset="0"/>
                <a:cs typeface="Arial" panose="020B0604020202020204" pitchFamily="34" charset="0"/>
              </a:defRPr>
            </a:lvl1pPr>
          </a:lstStyle>
          <a:p>
            <a:r>
              <a:rPr lang="en-US"/>
              <a:t>Chart</a:t>
            </a:r>
          </a:p>
        </p:txBody>
      </p:sp>
      <p:sp>
        <p:nvSpPr>
          <p:cNvPr id="17" name="Table Placeholder 16">
            <a:extLst>
              <a:ext uri="{FF2B5EF4-FFF2-40B4-BE49-F238E27FC236}">
                <a16:creationId xmlns:a16="http://schemas.microsoft.com/office/drawing/2014/main" id="{2A314ABA-75DD-4DC8-8B93-5C6D12CC78E8}"/>
              </a:ext>
            </a:extLst>
          </p:cNvPr>
          <p:cNvSpPr>
            <a:spLocks noGrp="1"/>
          </p:cNvSpPr>
          <p:nvPr>
            <p:ph type="tbl" sz="quarter" idx="11" hasCustomPrompt="1"/>
          </p:nvPr>
        </p:nvSpPr>
        <p:spPr>
          <a:xfrm>
            <a:off x="6210300" y="1392239"/>
            <a:ext cx="5592763" cy="4684712"/>
          </a:xfrm>
          <a:prstGeom prst="rect">
            <a:avLst/>
          </a:prstGeom>
        </p:spPr>
        <p:txBody>
          <a:bodyPr/>
          <a:lstStyle>
            <a:lvl1pPr>
              <a:defRPr>
                <a:latin typeface="Arial" panose="020B0604020202020204" pitchFamily="34" charset="0"/>
                <a:ea typeface="Lato" panose="020F0502020204030203" pitchFamily="34" charset="0"/>
                <a:cs typeface="Arial" panose="020B0604020202020204" pitchFamily="34" charset="0"/>
              </a:defRPr>
            </a:lvl1pPr>
          </a:lstStyle>
          <a:p>
            <a:r>
              <a:rPr lang="en-US"/>
              <a:t>Table</a:t>
            </a:r>
          </a:p>
        </p:txBody>
      </p:sp>
    </p:spTree>
    <p:extLst>
      <p:ext uri="{BB962C8B-B14F-4D97-AF65-F5344CB8AC3E}">
        <p14:creationId xmlns:p14="http://schemas.microsoft.com/office/powerpoint/2010/main" val="24077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1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11496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1" r:id="rId4"/>
    <p:sldLayoutId id="2147483655" r:id="rId5"/>
    <p:sldLayoutId id="2147483656" r:id="rId6"/>
    <p:sldLayoutId id="2147483660"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ds.climate.copernicus.eu/datasets/reanalysis-era5-single-levels"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4" name="Title 6">
            <a:extLst>
              <a:ext uri="{FF2B5EF4-FFF2-40B4-BE49-F238E27FC236}">
                <a16:creationId xmlns:a16="http://schemas.microsoft.com/office/drawing/2014/main" id="{33CA8943-EB58-47D2-910B-DD2491D1BCF8}"/>
              </a:ext>
            </a:extLst>
          </p:cNvPr>
          <p:cNvSpPr txBox="1">
            <a:spLocks/>
          </p:cNvSpPr>
          <p:nvPr/>
        </p:nvSpPr>
        <p:spPr>
          <a:xfrm>
            <a:off x="4048042" y="2193528"/>
            <a:ext cx="3270967" cy="85725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latin typeface="Arial" panose="020B0604020202020204" pitchFamily="34" charset="0"/>
                <a:cs typeface="Arial" panose="020B0604020202020204" pitchFamily="34" charset="0"/>
              </a:rPr>
              <a:t>Big Data</a:t>
            </a:r>
          </a:p>
        </p:txBody>
      </p:sp>
      <p:sp>
        <p:nvSpPr>
          <p:cNvPr id="5" name="Title 6">
            <a:extLst>
              <a:ext uri="{FF2B5EF4-FFF2-40B4-BE49-F238E27FC236}">
                <a16:creationId xmlns:a16="http://schemas.microsoft.com/office/drawing/2014/main" id="{F608F88D-83FE-4CE0-BF33-FEDC84134035}"/>
              </a:ext>
            </a:extLst>
          </p:cNvPr>
          <p:cNvSpPr txBox="1">
            <a:spLocks/>
          </p:cNvSpPr>
          <p:nvPr/>
        </p:nvSpPr>
        <p:spPr>
          <a:xfrm>
            <a:off x="199820" y="3489973"/>
            <a:ext cx="7342482" cy="41806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i="1" u="sng">
                <a:latin typeface="Arial" panose="020B0604020202020204" pitchFamily="34" charset="0"/>
                <a:cs typeface="Arial" panose="020B0604020202020204" pitchFamily="34" charset="0"/>
              </a:rPr>
              <a:t>Team 16</a:t>
            </a:r>
            <a:r>
              <a:rPr lang="en-US" sz="2000" b="0" i="1">
                <a:latin typeface="Arial" panose="020B0604020202020204" pitchFamily="34" charset="0"/>
                <a:cs typeface="Arial" panose="020B0604020202020204" pitchFamily="34" charset="0"/>
              </a:rPr>
              <a:t>:</a:t>
            </a:r>
          </a:p>
        </p:txBody>
      </p:sp>
      <p:sp>
        <p:nvSpPr>
          <p:cNvPr id="6" name="Title 6">
            <a:extLst>
              <a:ext uri="{FF2B5EF4-FFF2-40B4-BE49-F238E27FC236}">
                <a16:creationId xmlns:a16="http://schemas.microsoft.com/office/drawing/2014/main" id="{A431E2DC-9DE7-4D08-8E55-DE240E784BE6}"/>
              </a:ext>
            </a:extLst>
          </p:cNvPr>
          <p:cNvSpPr txBox="1">
            <a:spLocks/>
          </p:cNvSpPr>
          <p:nvPr/>
        </p:nvSpPr>
        <p:spPr>
          <a:xfrm>
            <a:off x="199820" y="4179638"/>
            <a:ext cx="7342482" cy="143044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1600" b="0" i="1" u="sng">
                <a:latin typeface="Arial" panose="020B0604020202020204" pitchFamily="34" charset="0"/>
                <a:cs typeface="Arial" panose="020B0604020202020204" pitchFamily="34" charset="0"/>
              </a:rPr>
              <a:t>Members:</a:t>
            </a:r>
          </a:p>
          <a:p>
            <a:endParaRPr lang="en-US" sz="1600" b="0" i="1" u="sng">
              <a:latin typeface="Arial" panose="020B0604020202020204" pitchFamily="34" charset="0"/>
              <a:cs typeface="Arial" panose="020B0604020202020204" pitchFamily="34" charset="0"/>
            </a:endParaRPr>
          </a:p>
          <a:p>
            <a:pPr marL="569913" indent="-168275">
              <a:buFont typeface="Arial" panose="020B0604020202020204" pitchFamily="34" charset="0"/>
              <a:buChar char="•"/>
            </a:pPr>
            <a:r>
              <a:rPr lang="en-US" sz="1600" b="0" i="1">
                <a:latin typeface="Arial" panose="020B0604020202020204" pitchFamily="34" charset="0"/>
                <a:cs typeface="Arial" panose="020B0604020202020204" pitchFamily="34" charset="0"/>
              </a:rPr>
              <a:t>Trương Công Đạt - 20215346 </a:t>
            </a:r>
          </a:p>
          <a:p>
            <a:pPr marL="569913" indent="-168275">
              <a:buFont typeface="Arial" panose="020B0604020202020204" pitchFamily="34" charset="0"/>
              <a:buChar char="•"/>
            </a:pPr>
            <a:r>
              <a:rPr lang="en-US" sz="1600" b="0" i="1">
                <a:latin typeface="Arial" panose="020B0604020202020204" pitchFamily="34" charset="0"/>
                <a:cs typeface="Arial" panose="020B0604020202020204" pitchFamily="34" charset="0"/>
              </a:rPr>
              <a:t>Hoàng </a:t>
            </a:r>
            <a:r>
              <a:rPr lang="en-US" sz="1600" b="0" i="1" err="1">
                <a:latin typeface="Arial" panose="020B0604020202020204" pitchFamily="34" charset="0"/>
                <a:cs typeface="Arial" panose="020B0604020202020204" pitchFamily="34" charset="0"/>
              </a:rPr>
              <a:t>Đình</a:t>
            </a:r>
            <a:r>
              <a:rPr lang="en-US" sz="1600" b="0" i="1">
                <a:latin typeface="Arial" panose="020B0604020202020204" pitchFamily="34" charset="0"/>
                <a:cs typeface="Arial" panose="020B0604020202020204" pitchFamily="34" charset="0"/>
              </a:rPr>
              <a:t> </a:t>
            </a:r>
            <a:r>
              <a:rPr lang="en-US" sz="1600" b="0" i="1" err="1">
                <a:latin typeface="Arial" panose="020B0604020202020204" pitchFamily="34" charset="0"/>
                <a:cs typeface="Arial" panose="020B0604020202020204" pitchFamily="34" charset="0"/>
              </a:rPr>
              <a:t>Hùng</a:t>
            </a:r>
            <a:r>
              <a:rPr lang="en-US" sz="1600" b="0" i="1">
                <a:latin typeface="Arial" panose="020B0604020202020204" pitchFamily="34" charset="0"/>
                <a:cs typeface="Arial" panose="020B0604020202020204" pitchFamily="34" charset="0"/>
              </a:rPr>
              <a:t> - 20210399</a:t>
            </a:r>
          </a:p>
          <a:p>
            <a:pPr marL="569913" indent="-168275">
              <a:buFont typeface="Arial" panose="020B0604020202020204" pitchFamily="34" charset="0"/>
              <a:buChar char="•"/>
            </a:pPr>
            <a:r>
              <a:rPr lang="en-US" sz="1600" b="0" i="1" err="1">
                <a:latin typeface="Arial" panose="020B0604020202020204" pitchFamily="34" charset="0"/>
                <a:cs typeface="Arial" panose="020B0604020202020204" pitchFamily="34" charset="0"/>
              </a:rPr>
              <a:t>Trần</a:t>
            </a:r>
            <a:r>
              <a:rPr lang="en-US" sz="1600" b="0" i="1">
                <a:latin typeface="Arial" panose="020B0604020202020204" pitchFamily="34" charset="0"/>
                <a:cs typeface="Arial" panose="020B0604020202020204" pitchFamily="34" charset="0"/>
              </a:rPr>
              <a:t> </a:t>
            </a:r>
            <a:r>
              <a:rPr lang="en-US" sz="1600" b="0" i="1" err="1">
                <a:latin typeface="Arial" panose="020B0604020202020204" pitchFamily="34" charset="0"/>
                <a:cs typeface="Arial" panose="020B0604020202020204" pitchFamily="34" charset="0"/>
              </a:rPr>
              <a:t>Hồ</a:t>
            </a:r>
            <a:r>
              <a:rPr lang="en-US" sz="1600" b="0" i="1">
                <a:latin typeface="Arial" panose="020B0604020202020204" pitchFamily="34" charset="0"/>
                <a:cs typeface="Arial" panose="020B0604020202020204" pitchFamily="34" charset="0"/>
              </a:rPr>
              <a:t> Khánh Ly -  20210561</a:t>
            </a:r>
          </a:p>
          <a:p>
            <a:pPr marL="569913" indent="-168275">
              <a:buFont typeface="Arial" panose="020B0604020202020204" pitchFamily="34" charset="0"/>
              <a:buChar char="•"/>
            </a:pPr>
            <a:r>
              <a:rPr lang="en-US" sz="1600" b="0" i="1">
                <a:latin typeface="Arial" panose="020B0604020202020204" pitchFamily="34" charset="0"/>
                <a:cs typeface="Arial" panose="020B0604020202020204" pitchFamily="34" charset="0"/>
              </a:rPr>
              <a:t>Hoàng Công </a:t>
            </a:r>
            <a:r>
              <a:rPr lang="en-US" sz="1600" b="0" i="1" err="1">
                <a:latin typeface="Arial" panose="020B0604020202020204" pitchFamily="34" charset="0"/>
                <a:cs typeface="Arial" panose="020B0604020202020204" pitchFamily="34" charset="0"/>
              </a:rPr>
              <a:t>Phú</a:t>
            </a:r>
            <a:r>
              <a:rPr lang="en-US" sz="1600" b="0" i="1">
                <a:latin typeface="Arial" panose="020B0604020202020204" pitchFamily="34" charset="0"/>
                <a:cs typeface="Arial" panose="020B0604020202020204" pitchFamily="34" charset="0"/>
              </a:rPr>
              <a:t> - 20215451</a:t>
            </a:r>
          </a:p>
          <a:p>
            <a:pPr marL="569913" indent="-168275">
              <a:buFont typeface="Arial" panose="020B0604020202020204" pitchFamily="34" charset="0"/>
              <a:buChar char="•"/>
            </a:pPr>
            <a:r>
              <a:rPr lang="en-US" sz="1600" b="0" i="1" err="1">
                <a:latin typeface="Arial" panose="020B0604020202020204" pitchFamily="34" charset="0"/>
                <a:cs typeface="Arial" panose="020B0604020202020204" pitchFamily="34" charset="0"/>
              </a:rPr>
              <a:t>Nguyễn</a:t>
            </a:r>
            <a:r>
              <a:rPr lang="en-US" sz="1600" b="0" i="1">
                <a:latin typeface="Arial" panose="020B0604020202020204" pitchFamily="34" charset="0"/>
                <a:cs typeface="Arial" panose="020B0604020202020204" pitchFamily="34" charset="0"/>
              </a:rPr>
              <a:t> Hoàng </a:t>
            </a:r>
            <a:r>
              <a:rPr lang="en-US" sz="1600" b="0" i="1" err="1">
                <a:latin typeface="Arial" panose="020B0604020202020204" pitchFamily="34" charset="0"/>
                <a:cs typeface="Arial" panose="020B0604020202020204" pitchFamily="34" charset="0"/>
              </a:rPr>
              <a:t>Phúc</a:t>
            </a:r>
            <a:r>
              <a:rPr lang="en-US" sz="1600" b="0" i="1">
                <a:latin typeface="Arial" panose="020B0604020202020204" pitchFamily="34" charset="0"/>
                <a:cs typeface="Arial" panose="020B0604020202020204" pitchFamily="34" charset="0"/>
              </a:rPr>
              <a:t> - 20215452</a:t>
            </a:r>
          </a:p>
        </p:txBody>
      </p:sp>
      <p:sp>
        <p:nvSpPr>
          <p:cNvPr id="2" name="Title 6">
            <a:extLst>
              <a:ext uri="{FF2B5EF4-FFF2-40B4-BE49-F238E27FC236}">
                <a16:creationId xmlns:a16="http://schemas.microsoft.com/office/drawing/2014/main" id="{07A92C01-AA3B-626B-B291-ED62F8DDA4FB}"/>
              </a:ext>
            </a:extLst>
          </p:cNvPr>
          <p:cNvSpPr txBox="1">
            <a:spLocks/>
          </p:cNvSpPr>
          <p:nvPr/>
        </p:nvSpPr>
        <p:spPr>
          <a:xfrm>
            <a:off x="3026610" y="3322382"/>
            <a:ext cx="7798705" cy="85725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200">
                <a:latin typeface="Arial" panose="020B0604020202020204" pitchFamily="34" charset="0"/>
                <a:cs typeface="Arial" panose="020B0604020202020204" pitchFamily="34" charset="0"/>
              </a:rPr>
              <a:t>Weather Data Analysis</a:t>
            </a:r>
          </a:p>
        </p:txBody>
      </p:sp>
    </p:spTree>
    <p:extLst>
      <p:ext uri="{BB962C8B-B14F-4D97-AF65-F5344CB8AC3E}">
        <p14:creationId xmlns:p14="http://schemas.microsoft.com/office/powerpoint/2010/main" val="3953857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CAF53-F737-0CF2-7FCC-D3DF989A49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724E59-0A87-FE7B-F811-73E5113102DE}"/>
              </a:ext>
            </a:extLst>
          </p:cNvPr>
          <p:cNvSpPr>
            <a:spLocks noGrp="1"/>
          </p:cNvSpPr>
          <p:nvPr>
            <p:ph type="title"/>
          </p:nvPr>
        </p:nvSpPr>
        <p:spPr/>
        <p:txBody>
          <a:bodyPr/>
          <a:lstStyle/>
          <a:p>
            <a:r>
              <a:rPr lang="en-US"/>
              <a:t>3. ETL data</a:t>
            </a:r>
          </a:p>
        </p:txBody>
      </p:sp>
      <p:sp>
        <p:nvSpPr>
          <p:cNvPr id="5" name="TextBox 4">
            <a:extLst>
              <a:ext uri="{FF2B5EF4-FFF2-40B4-BE49-F238E27FC236}">
                <a16:creationId xmlns:a16="http://schemas.microsoft.com/office/drawing/2014/main" id="{01EE9572-FAED-5DE9-0DEF-4D3703F079E9}"/>
              </a:ext>
            </a:extLst>
          </p:cNvPr>
          <p:cNvSpPr txBox="1"/>
          <p:nvPr/>
        </p:nvSpPr>
        <p:spPr>
          <a:xfrm>
            <a:off x="126136" y="1278185"/>
            <a:ext cx="10215716" cy="400110"/>
          </a:xfrm>
          <a:prstGeom prst="rect">
            <a:avLst/>
          </a:prstGeom>
          <a:noFill/>
        </p:spPr>
        <p:txBody>
          <a:bodyPr wrap="square" rtlCol="0">
            <a:spAutoFit/>
          </a:bodyPr>
          <a:lstStyle/>
          <a:p>
            <a:r>
              <a:rPr lang="en-US" sz="2000">
                <a:latin typeface="Lato" panose="020F0502020204030203" pitchFamily="34" charset="0"/>
                <a:ea typeface="Lato" panose="020F0502020204030203" pitchFamily="34" charset="0"/>
                <a:cs typeface="Lato" panose="020F0502020204030203" pitchFamily="34" charset="0"/>
              </a:rPr>
              <a:t>Project </a:t>
            </a:r>
            <a:r>
              <a:rPr lang="en-US" sz="2000" err="1">
                <a:latin typeface="Lato" panose="020F0502020204030203" pitchFamily="34" charset="0"/>
                <a:ea typeface="Lato" panose="020F0502020204030203" pitchFamily="34" charset="0"/>
                <a:cs typeface="Lato" panose="020F0502020204030203" pitchFamily="34" charset="0"/>
              </a:rPr>
              <a:t>gồm</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có</a:t>
            </a:r>
            <a:r>
              <a:rPr lang="en-US" sz="2000">
                <a:latin typeface="Lato" panose="020F0502020204030203" pitchFamily="34" charset="0"/>
                <a:ea typeface="Lato" panose="020F0502020204030203" pitchFamily="34" charset="0"/>
                <a:cs typeface="Lato" panose="020F0502020204030203" pitchFamily="34" charset="0"/>
              </a:rPr>
              <a:t> 2 pipeline: </a:t>
            </a:r>
          </a:p>
        </p:txBody>
      </p:sp>
      <p:pic>
        <p:nvPicPr>
          <p:cNvPr id="6" name="Picture 5">
            <a:extLst>
              <a:ext uri="{FF2B5EF4-FFF2-40B4-BE49-F238E27FC236}">
                <a16:creationId xmlns:a16="http://schemas.microsoft.com/office/drawing/2014/main" id="{1B823A9B-0C02-F963-FB58-459E465E44CC}"/>
              </a:ext>
            </a:extLst>
          </p:cNvPr>
          <p:cNvPicPr>
            <a:picLocks noChangeAspect="1"/>
          </p:cNvPicPr>
          <p:nvPr/>
        </p:nvPicPr>
        <p:blipFill>
          <a:blip r:embed="rId2"/>
          <a:stretch>
            <a:fillRect/>
          </a:stretch>
        </p:blipFill>
        <p:spPr>
          <a:xfrm>
            <a:off x="126136" y="2421519"/>
            <a:ext cx="5800991" cy="3214498"/>
          </a:xfrm>
          <a:prstGeom prst="rect">
            <a:avLst/>
          </a:prstGeom>
        </p:spPr>
      </p:pic>
      <p:sp>
        <p:nvSpPr>
          <p:cNvPr id="10" name="TextBox 9">
            <a:extLst>
              <a:ext uri="{FF2B5EF4-FFF2-40B4-BE49-F238E27FC236}">
                <a16:creationId xmlns:a16="http://schemas.microsoft.com/office/drawing/2014/main" id="{EB9BE8BB-D6D0-FF47-54F8-1CF8F89D3C16}"/>
              </a:ext>
            </a:extLst>
          </p:cNvPr>
          <p:cNvSpPr txBox="1"/>
          <p:nvPr/>
        </p:nvSpPr>
        <p:spPr>
          <a:xfrm>
            <a:off x="126136" y="1824560"/>
            <a:ext cx="5800991" cy="584775"/>
          </a:xfrm>
          <a:prstGeom prst="rect">
            <a:avLst/>
          </a:prstGeom>
          <a:noFill/>
        </p:spPr>
        <p:txBody>
          <a:bodyPr wrap="square" rtlCol="0">
            <a:spAutoFit/>
          </a:bodyPr>
          <a:lstStyle/>
          <a:p>
            <a:r>
              <a:rPr lang="en-US" sz="1600">
                <a:latin typeface="Lato" panose="020F0502020204030203" pitchFamily="34" charset="0"/>
                <a:ea typeface="Lato" panose="020F0502020204030203" pitchFamily="34" charset="0"/>
                <a:cs typeface="Lato" panose="020F0502020204030203" pitchFamily="34" charset="0"/>
              </a:rPr>
              <a:t>Crawl </a:t>
            </a:r>
            <a:r>
              <a:rPr lang="en-US" sz="1600" err="1">
                <a:latin typeface="Lato" panose="020F0502020204030203" pitchFamily="34" charset="0"/>
                <a:ea typeface="Lato" panose="020F0502020204030203" pitchFamily="34" charset="0"/>
                <a:cs typeface="Lato" panose="020F0502020204030203" pitchFamily="34" charset="0"/>
              </a:rPr>
              <a:t>dữ</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các</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thông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số</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thời</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tiết</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từ</a:t>
            </a:r>
            <a:r>
              <a:rPr lang="en-US" sz="1600">
                <a:latin typeface="Lato" panose="020F0502020204030203" pitchFamily="34" charset="0"/>
                <a:ea typeface="Lato" panose="020F0502020204030203" pitchFamily="34" charset="0"/>
                <a:cs typeface="Lato" panose="020F0502020204030203" pitchFamily="34" charset="0"/>
              </a:rPr>
              <a:t> API </a:t>
            </a:r>
            <a:r>
              <a:rPr lang="en-US" sz="1600" err="1">
                <a:latin typeface="Lato" panose="020F0502020204030203" pitchFamily="34" charset="0"/>
                <a:ea typeface="Lato" panose="020F0502020204030203" pitchFamily="34" charset="0"/>
                <a:cs typeface="Lato" panose="020F0502020204030203" pitchFamily="34" charset="0"/>
              </a:rPr>
              <a:t>và</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đẩy</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lên</a:t>
            </a:r>
            <a:r>
              <a:rPr lang="en-US" sz="1600">
                <a:latin typeface="Lato" panose="020F0502020204030203" pitchFamily="34" charset="0"/>
                <a:ea typeface="Lato" panose="020F0502020204030203" pitchFamily="34" charset="0"/>
                <a:cs typeface="Lato" panose="020F0502020204030203" pitchFamily="34" charset="0"/>
              </a:rPr>
              <a:t> Google Cloud Storage</a:t>
            </a:r>
          </a:p>
        </p:txBody>
      </p:sp>
      <p:sp>
        <p:nvSpPr>
          <p:cNvPr id="2" name="TextBox 1">
            <a:extLst>
              <a:ext uri="{FF2B5EF4-FFF2-40B4-BE49-F238E27FC236}">
                <a16:creationId xmlns:a16="http://schemas.microsoft.com/office/drawing/2014/main" id="{C70DEE21-644E-EE08-9A91-DD65A0F968F2}"/>
              </a:ext>
            </a:extLst>
          </p:cNvPr>
          <p:cNvSpPr txBox="1"/>
          <p:nvPr/>
        </p:nvSpPr>
        <p:spPr>
          <a:xfrm>
            <a:off x="6264873" y="1823064"/>
            <a:ext cx="5800991" cy="584775"/>
          </a:xfrm>
          <a:prstGeom prst="rect">
            <a:avLst/>
          </a:prstGeom>
          <a:noFill/>
        </p:spPr>
        <p:txBody>
          <a:bodyPr wrap="square" rtlCol="0">
            <a:spAutoFit/>
          </a:bodyPr>
          <a:lstStyle/>
          <a:p>
            <a:r>
              <a:rPr lang="en-US" sz="1600">
                <a:latin typeface="Lato" panose="020F0502020204030203" pitchFamily="34" charset="0"/>
                <a:ea typeface="Lato" panose="020F0502020204030203" pitchFamily="34" charset="0"/>
                <a:cs typeface="Lato" panose="020F0502020204030203" pitchFamily="34" charset="0"/>
              </a:rPr>
              <a:t>Crawl </a:t>
            </a:r>
            <a:r>
              <a:rPr lang="en-US" sz="1600" err="1">
                <a:latin typeface="Lato" panose="020F0502020204030203" pitchFamily="34" charset="0"/>
                <a:ea typeface="Lato" panose="020F0502020204030203" pitchFamily="34" charset="0"/>
                <a:cs typeface="Lato" panose="020F0502020204030203" pitchFamily="34" charset="0"/>
              </a:rPr>
              <a:t>dữ</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lượng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mưa</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từ</a:t>
            </a:r>
            <a:r>
              <a:rPr lang="en-US" sz="1600">
                <a:latin typeface="Lato" panose="020F0502020204030203" pitchFamily="34" charset="0"/>
                <a:ea typeface="Lato" panose="020F0502020204030203" pitchFamily="34" charset="0"/>
                <a:cs typeface="Lato" panose="020F0502020204030203" pitchFamily="34" charset="0"/>
              </a:rPr>
              <a:t> API </a:t>
            </a:r>
            <a:r>
              <a:rPr lang="en-US" sz="1600" err="1">
                <a:latin typeface="Lato" panose="020F0502020204030203" pitchFamily="34" charset="0"/>
                <a:ea typeface="Lato" panose="020F0502020204030203" pitchFamily="34" charset="0"/>
                <a:cs typeface="Lato" panose="020F0502020204030203" pitchFamily="34" charset="0"/>
              </a:rPr>
              <a:t>và</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đẩy</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lên</a:t>
            </a:r>
            <a:r>
              <a:rPr lang="en-US" sz="1600">
                <a:latin typeface="Lato" panose="020F0502020204030203" pitchFamily="34" charset="0"/>
                <a:ea typeface="Lato" panose="020F0502020204030203" pitchFamily="34" charset="0"/>
                <a:cs typeface="Lato" panose="020F0502020204030203" pitchFamily="34" charset="0"/>
              </a:rPr>
              <a:t> Google Cloud Storage</a:t>
            </a:r>
          </a:p>
        </p:txBody>
      </p:sp>
      <p:pic>
        <p:nvPicPr>
          <p:cNvPr id="7" name="Picture 6">
            <a:extLst>
              <a:ext uri="{FF2B5EF4-FFF2-40B4-BE49-F238E27FC236}">
                <a16:creationId xmlns:a16="http://schemas.microsoft.com/office/drawing/2014/main" id="{2D1B9947-8FEE-21D2-64DE-195D25C08077}"/>
              </a:ext>
            </a:extLst>
          </p:cNvPr>
          <p:cNvPicPr>
            <a:picLocks noChangeAspect="1"/>
          </p:cNvPicPr>
          <p:nvPr/>
        </p:nvPicPr>
        <p:blipFill>
          <a:blip r:embed="rId3"/>
          <a:stretch>
            <a:fillRect/>
          </a:stretch>
        </p:blipFill>
        <p:spPr>
          <a:xfrm>
            <a:off x="6341806" y="2493553"/>
            <a:ext cx="5620930" cy="3142464"/>
          </a:xfrm>
          <a:prstGeom prst="rect">
            <a:avLst/>
          </a:prstGeom>
        </p:spPr>
      </p:pic>
    </p:spTree>
    <p:extLst>
      <p:ext uri="{BB962C8B-B14F-4D97-AF65-F5344CB8AC3E}">
        <p14:creationId xmlns:p14="http://schemas.microsoft.com/office/powerpoint/2010/main" val="342170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8EF5-D9D2-4866-24DA-E4E8BF1834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C174C3-830D-E8E0-B018-69A95380EB36}"/>
              </a:ext>
            </a:extLst>
          </p:cNvPr>
          <p:cNvSpPr>
            <a:spLocks noGrp="1"/>
          </p:cNvSpPr>
          <p:nvPr>
            <p:ph type="title"/>
          </p:nvPr>
        </p:nvSpPr>
        <p:spPr/>
        <p:txBody>
          <a:bodyPr/>
          <a:lstStyle/>
          <a:p>
            <a:r>
              <a:rPr lang="en-US"/>
              <a:t>3. ETL data</a:t>
            </a:r>
          </a:p>
        </p:txBody>
      </p:sp>
      <p:sp>
        <p:nvSpPr>
          <p:cNvPr id="5" name="TextBox 4">
            <a:extLst>
              <a:ext uri="{FF2B5EF4-FFF2-40B4-BE49-F238E27FC236}">
                <a16:creationId xmlns:a16="http://schemas.microsoft.com/office/drawing/2014/main" id="{50B24CB4-E042-FFEE-E196-A0D045F34844}"/>
              </a:ext>
            </a:extLst>
          </p:cNvPr>
          <p:cNvSpPr txBox="1"/>
          <p:nvPr/>
        </p:nvSpPr>
        <p:spPr>
          <a:xfrm>
            <a:off x="126136" y="1278185"/>
            <a:ext cx="10215716" cy="400110"/>
          </a:xfrm>
          <a:prstGeom prst="rect">
            <a:avLst/>
          </a:prstGeom>
          <a:noFill/>
        </p:spPr>
        <p:txBody>
          <a:bodyPr wrap="square" rtlCol="0">
            <a:spAutoFit/>
          </a:bodyPr>
          <a:lstStyle/>
          <a:p>
            <a:r>
              <a:rPr lang="en-US" sz="2000" err="1"/>
              <a:t>Lập</a:t>
            </a:r>
            <a:r>
              <a:rPr lang="en-US" sz="2000"/>
              <a:t> </a:t>
            </a:r>
            <a:r>
              <a:rPr lang="en-US" sz="2000" err="1"/>
              <a:t>lịch</a:t>
            </a:r>
            <a:r>
              <a:rPr lang="en-US" sz="2000"/>
              <a:t> </a:t>
            </a:r>
            <a:r>
              <a:rPr lang="en-US" sz="2000" err="1"/>
              <a:t>chạy</a:t>
            </a:r>
            <a:r>
              <a:rPr lang="en-US" sz="2000"/>
              <a:t> </a:t>
            </a:r>
            <a:r>
              <a:rPr lang="en-US" sz="2000" err="1"/>
              <a:t>các</a:t>
            </a:r>
            <a:r>
              <a:rPr lang="en-US" sz="2000"/>
              <a:t> pipeline </a:t>
            </a:r>
            <a:r>
              <a:rPr lang="en-US" sz="2000" err="1"/>
              <a:t>theo</a:t>
            </a:r>
            <a:r>
              <a:rPr lang="en-US" sz="2000"/>
              <a:t> </a:t>
            </a:r>
            <a:r>
              <a:rPr lang="en-US" sz="2000" err="1"/>
              <a:t>ngày</a:t>
            </a:r>
            <a:r>
              <a:rPr lang="en-US" sz="2000">
                <a:latin typeface="Lato" panose="020F0502020204030203" pitchFamily="34" charset="0"/>
                <a:ea typeface="Lato" panose="020F0502020204030203" pitchFamily="34" charset="0"/>
                <a:cs typeface="Lato" panose="020F0502020204030203" pitchFamily="34" charset="0"/>
              </a:rPr>
              <a:t>: </a:t>
            </a:r>
          </a:p>
        </p:txBody>
      </p:sp>
      <p:sp>
        <p:nvSpPr>
          <p:cNvPr id="10" name="TextBox 9">
            <a:extLst>
              <a:ext uri="{FF2B5EF4-FFF2-40B4-BE49-F238E27FC236}">
                <a16:creationId xmlns:a16="http://schemas.microsoft.com/office/drawing/2014/main" id="{94682C84-393F-6194-F4D0-F94C21119A89}"/>
              </a:ext>
            </a:extLst>
          </p:cNvPr>
          <p:cNvSpPr txBox="1"/>
          <p:nvPr/>
        </p:nvSpPr>
        <p:spPr>
          <a:xfrm>
            <a:off x="530772" y="1975228"/>
            <a:ext cx="4068743" cy="338554"/>
          </a:xfrm>
          <a:prstGeom prst="rect">
            <a:avLst/>
          </a:prstGeom>
          <a:noFill/>
        </p:spPr>
        <p:txBody>
          <a:bodyPr wrap="none" rtlCol="0">
            <a:spAutoFit/>
          </a:bodyPr>
          <a:lstStyle/>
          <a:p>
            <a:r>
              <a:rPr lang="en-US" sz="1600" err="1">
                <a:latin typeface="Lato" panose="020F0502020204030203" pitchFamily="34" charset="0"/>
                <a:ea typeface="Lato" panose="020F0502020204030203" pitchFamily="34" charset="0"/>
                <a:cs typeface="Lato" panose="020F0502020204030203" pitchFamily="34" charset="0"/>
              </a:rPr>
              <a:t>Lập</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lịch</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chạy</a:t>
            </a:r>
            <a:r>
              <a:rPr lang="en-US" sz="1600">
                <a:latin typeface="Lato" panose="020F0502020204030203" pitchFamily="34" charset="0"/>
                <a:ea typeface="Lato" panose="020F0502020204030203" pitchFamily="34" charset="0"/>
                <a:cs typeface="Lato" panose="020F0502020204030203" pitchFamily="34" charset="0"/>
              </a:rPr>
              <a:t> pipeline </a:t>
            </a:r>
            <a:r>
              <a:rPr lang="en-US" sz="1600" err="1">
                <a:latin typeface="Lato" panose="020F0502020204030203" pitchFamily="34" charset="0"/>
                <a:ea typeface="Lato" panose="020F0502020204030203" pitchFamily="34" charset="0"/>
                <a:cs typeface="Lato" panose="020F0502020204030203" pitchFamily="34" charset="0"/>
              </a:rPr>
              <a:t>các</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thông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số</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thời</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tiết</a:t>
            </a: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823D12C6-6870-3163-7139-CBA35663EDE3}"/>
              </a:ext>
            </a:extLst>
          </p:cNvPr>
          <p:cNvSpPr txBox="1"/>
          <p:nvPr/>
        </p:nvSpPr>
        <p:spPr>
          <a:xfrm>
            <a:off x="6521855" y="1975228"/>
            <a:ext cx="3861955" cy="338554"/>
          </a:xfrm>
          <a:prstGeom prst="rect">
            <a:avLst/>
          </a:prstGeom>
          <a:noFill/>
        </p:spPr>
        <p:txBody>
          <a:bodyPr wrap="none" rtlCol="0">
            <a:spAutoFit/>
          </a:bodyPr>
          <a:lstStyle/>
          <a:p>
            <a:r>
              <a:rPr lang="en-US" sz="1600" err="1">
                <a:latin typeface="Lato" panose="020F0502020204030203" pitchFamily="34" charset="0"/>
                <a:ea typeface="Lato" panose="020F0502020204030203" pitchFamily="34" charset="0"/>
                <a:cs typeface="Lato" panose="020F0502020204030203" pitchFamily="34" charset="0"/>
              </a:rPr>
              <a:t>Lập</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lịch</a:t>
            </a:r>
            <a:r>
              <a:rPr lang="en-US" sz="1600">
                <a:latin typeface="Lato" panose="020F0502020204030203" pitchFamily="34" charset="0"/>
                <a:ea typeface="Lato" panose="020F0502020204030203" pitchFamily="34" charset="0"/>
                <a:cs typeface="Lato" panose="020F0502020204030203" pitchFamily="34" charset="0"/>
              </a:rPr>
              <a:t> chạy pipeline </a:t>
            </a:r>
            <a:r>
              <a:rPr lang="en-US" sz="1600" err="1">
                <a:latin typeface="Lato" panose="020F0502020204030203" pitchFamily="34" charset="0"/>
                <a:ea typeface="Lato" panose="020F0502020204030203" pitchFamily="34" charset="0"/>
                <a:cs typeface="Lato" panose="020F0502020204030203" pitchFamily="34" charset="0"/>
              </a:rPr>
              <a:t>dữ</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lượng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mưa</a:t>
            </a:r>
            <a:endParaRPr lang="en-US" sz="160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2B1F5188-E67F-BB9B-F642-468F35E2BBF7}"/>
              </a:ext>
            </a:extLst>
          </p:cNvPr>
          <p:cNvPicPr>
            <a:picLocks noChangeAspect="1"/>
          </p:cNvPicPr>
          <p:nvPr/>
        </p:nvPicPr>
        <p:blipFill>
          <a:blip r:embed="rId2"/>
          <a:stretch>
            <a:fillRect/>
          </a:stretch>
        </p:blipFill>
        <p:spPr>
          <a:xfrm>
            <a:off x="530772" y="2421519"/>
            <a:ext cx="5615734" cy="3214497"/>
          </a:xfrm>
          <a:prstGeom prst="rect">
            <a:avLst/>
          </a:prstGeom>
        </p:spPr>
      </p:pic>
      <p:pic>
        <p:nvPicPr>
          <p:cNvPr id="9" name="Picture 8">
            <a:extLst>
              <a:ext uri="{FF2B5EF4-FFF2-40B4-BE49-F238E27FC236}">
                <a16:creationId xmlns:a16="http://schemas.microsoft.com/office/drawing/2014/main" id="{E1CC8D12-8FD3-7443-C58E-EAB46CC30F34}"/>
              </a:ext>
            </a:extLst>
          </p:cNvPr>
          <p:cNvPicPr>
            <a:picLocks noChangeAspect="1"/>
          </p:cNvPicPr>
          <p:nvPr/>
        </p:nvPicPr>
        <p:blipFill>
          <a:blip r:embed="rId3"/>
          <a:stretch>
            <a:fillRect/>
          </a:stretch>
        </p:blipFill>
        <p:spPr>
          <a:xfrm>
            <a:off x="6430432" y="2421519"/>
            <a:ext cx="5615734" cy="3214496"/>
          </a:xfrm>
          <a:prstGeom prst="rect">
            <a:avLst/>
          </a:prstGeom>
        </p:spPr>
      </p:pic>
    </p:spTree>
    <p:extLst>
      <p:ext uri="{BB962C8B-B14F-4D97-AF65-F5344CB8AC3E}">
        <p14:creationId xmlns:p14="http://schemas.microsoft.com/office/powerpoint/2010/main" val="3862645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B7612-D44E-A364-25B9-868489CE9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08CD35-9EC3-262E-D3E8-5377D180202B}"/>
              </a:ext>
            </a:extLst>
          </p:cNvPr>
          <p:cNvSpPr>
            <a:spLocks noGrp="1"/>
          </p:cNvSpPr>
          <p:nvPr>
            <p:ph type="title"/>
          </p:nvPr>
        </p:nvSpPr>
        <p:spPr/>
        <p:txBody>
          <a:bodyPr/>
          <a:lstStyle/>
          <a:p>
            <a:r>
              <a:rPr lang="en-US"/>
              <a:t>3. ETL data</a:t>
            </a:r>
          </a:p>
        </p:txBody>
      </p:sp>
      <p:sp>
        <p:nvSpPr>
          <p:cNvPr id="5" name="TextBox 4">
            <a:extLst>
              <a:ext uri="{FF2B5EF4-FFF2-40B4-BE49-F238E27FC236}">
                <a16:creationId xmlns:a16="http://schemas.microsoft.com/office/drawing/2014/main" id="{9550FD4B-7889-BA71-AEE0-411B7EB381CC}"/>
              </a:ext>
            </a:extLst>
          </p:cNvPr>
          <p:cNvSpPr txBox="1"/>
          <p:nvPr/>
        </p:nvSpPr>
        <p:spPr>
          <a:xfrm>
            <a:off x="126136" y="1278185"/>
            <a:ext cx="10215716" cy="400110"/>
          </a:xfrm>
          <a:prstGeom prst="rect">
            <a:avLst/>
          </a:prstGeom>
          <a:noFill/>
        </p:spPr>
        <p:txBody>
          <a:bodyPr wrap="square" rtlCol="0">
            <a:spAutoFit/>
          </a:bodyPr>
          <a:lstStyle/>
          <a:p>
            <a:r>
              <a:rPr lang="en-US" sz="2000" err="1"/>
              <a:t>Tất</a:t>
            </a:r>
            <a:r>
              <a:rPr lang="en-US" sz="2000"/>
              <a:t> </a:t>
            </a:r>
            <a:r>
              <a:rPr lang="en-US" sz="2000" err="1"/>
              <a:t>cả</a:t>
            </a:r>
            <a:r>
              <a:rPr lang="en-US" sz="2000"/>
              <a:t> </a:t>
            </a:r>
            <a:r>
              <a:rPr lang="en-US" sz="2000" err="1"/>
              <a:t>các</a:t>
            </a:r>
            <a:r>
              <a:rPr lang="en-US" sz="2000"/>
              <a:t> code </a:t>
            </a:r>
            <a:r>
              <a:rPr lang="en-US" sz="2000" err="1"/>
              <a:t>được</a:t>
            </a:r>
            <a:r>
              <a:rPr lang="en-US" sz="2000"/>
              <a:t> </a:t>
            </a:r>
            <a:r>
              <a:rPr lang="en-US" sz="2000" err="1"/>
              <a:t>đóng</a:t>
            </a:r>
            <a:r>
              <a:rPr lang="en-US" sz="2000"/>
              <a:t> </a:t>
            </a:r>
            <a:r>
              <a:rPr lang="en-US" sz="2000" err="1"/>
              <a:t>gói</a:t>
            </a:r>
            <a:r>
              <a:rPr lang="en-US" sz="2000"/>
              <a:t> </a:t>
            </a:r>
            <a:r>
              <a:rPr lang="en-US" sz="2000" err="1"/>
              <a:t>thành</a:t>
            </a:r>
            <a:r>
              <a:rPr lang="en-US" sz="2000"/>
              <a:t> 1 Docker image </a:t>
            </a:r>
            <a:r>
              <a:rPr lang="en-US" sz="2000" err="1"/>
              <a:t>và</a:t>
            </a:r>
            <a:r>
              <a:rPr lang="en-US" sz="2000"/>
              <a:t> </a:t>
            </a:r>
            <a:r>
              <a:rPr lang="en-US" sz="2000" err="1"/>
              <a:t>triển</a:t>
            </a:r>
            <a:r>
              <a:rPr lang="en-US" sz="2000"/>
              <a:t> </a:t>
            </a:r>
            <a:r>
              <a:rPr lang="en-US" sz="2000" err="1"/>
              <a:t>khai</a:t>
            </a:r>
            <a:r>
              <a:rPr lang="en-US" sz="2000"/>
              <a:t> </a:t>
            </a:r>
            <a:r>
              <a:rPr lang="en-US" sz="2000" err="1"/>
              <a:t>lên</a:t>
            </a:r>
            <a:r>
              <a:rPr lang="en-US" sz="2000"/>
              <a:t> Cloud Run</a:t>
            </a:r>
            <a:endParaRPr lang="en-US" sz="2000">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FA261800-1871-0474-15CF-30AFA9E866CA}"/>
              </a:ext>
            </a:extLst>
          </p:cNvPr>
          <p:cNvPicPr>
            <a:picLocks noChangeAspect="1"/>
          </p:cNvPicPr>
          <p:nvPr/>
        </p:nvPicPr>
        <p:blipFill>
          <a:blip r:embed="rId2"/>
          <a:stretch>
            <a:fillRect/>
          </a:stretch>
        </p:blipFill>
        <p:spPr>
          <a:xfrm>
            <a:off x="424991" y="1834432"/>
            <a:ext cx="10240804" cy="2953162"/>
          </a:xfrm>
          <a:prstGeom prst="rect">
            <a:avLst/>
          </a:prstGeom>
        </p:spPr>
      </p:pic>
    </p:spTree>
    <p:extLst>
      <p:ext uri="{BB962C8B-B14F-4D97-AF65-F5344CB8AC3E}">
        <p14:creationId xmlns:p14="http://schemas.microsoft.com/office/powerpoint/2010/main" val="235588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E72EB-14C7-FDC1-1519-0CED55DF82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8F978B-8485-1AFA-4F10-BE0CE2868EE6}"/>
              </a:ext>
            </a:extLst>
          </p:cNvPr>
          <p:cNvSpPr>
            <a:spLocks noGrp="1"/>
          </p:cNvSpPr>
          <p:nvPr>
            <p:ph type="title"/>
          </p:nvPr>
        </p:nvSpPr>
        <p:spPr/>
        <p:txBody>
          <a:bodyPr/>
          <a:lstStyle/>
          <a:p>
            <a:r>
              <a:rPr lang="en-US"/>
              <a:t>3. ETL data</a:t>
            </a:r>
          </a:p>
        </p:txBody>
      </p:sp>
      <p:sp>
        <p:nvSpPr>
          <p:cNvPr id="5" name="TextBox 4">
            <a:extLst>
              <a:ext uri="{FF2B5EF4-FFF2-40B4-BE49-F238E27FC236}">
                <a16:creationId xmlns:a16="http://schemas.microsoft.com/office/drawing/2014/main" id="{73E2F3B5-33C7-0128-1D87-D3072B9216E5}"/>
              </a:ext>
            </a:extLst>
          </p:cNvPr>
          <p:cNvSpPr txBox="1"/>
          <p:nvPr/>
        </p:nvSpPr>
        <p:spPr>
          <a:xfrm>
            <a:off x="126136" y="1278185"/>
            <a:ext cx="10215716" cy="400110"/>
          </a:xfrm>
          <a:prstGeom prst="rect">
            <a:avLst/>
          </a:prstGeom>
          <a:noFill/>
        </p:spPr>
        <p:txBody>
          <a:bodyPr wrap="square" rtlCol="0">
            <a:spAutoFit/>
          </a:bodyPr>
          <a:lstStyle/>
          <a:p>
            <a:r>
              <a:rPr lang="en-US" sz="2000" err="1"/>
              <a:t>Kết</a:t>
            </a:r>
            <a:r>
              <a:rPr lang="en-US" sz="2000"/>
              <a:t> </a:t>
            </a:r>
            <a:r>
              <a:rPr lang="en-US" sz="2000" err="1"/>
              <a:t>quả</a:t>
            </a:r>
            <a:r>
              <a:rPr lang="en-US" sz="2000"/>
              <a:t> </a:t>
            </a:r>
            <a:r>
              <a:rPr lang="en-US" sz="2000" err="1"/>
              <a:t>dữ</a:t>
            </a:r>
            <a:r>
              <a:rPr lang="en-US" sz="2000"/>
              <a:t> </a:t>
            </a:r>
            <a:r>
              <a:rPr lang="en-US" sz="2000" err="1"/>
              <a:t>liệu</a:t>
            </a:r>
            <a:r>
              <a:rPr lang="en-US" sz="2000"/>
              <a:t> </a:t>
            </a:r>
            <a:r>
              <a:rPr lang="en-US" sz="2000" err="1"/>
              <a:t>sau</a:t>
            </a:r>
            <a:r>
              <a:rPr lang="en-US" sz="2000"/>
              <a:t> </a:t>
            </a:r>
            <a:r>
              <a:rPr lang="en-US" sz="2000" err="1"/>
              <a:t>khi</a:t>
            </a:r>
            <a:r>
              <a:rPr lang="en-US" sz="2000"/>
              <a:t> </a:t>
            </a:r>
            <a:r>
              <a:rPr lang="en-US" sz="2000" err="1"/>
              <a:t>được</a:t>
            </a:r>
            <a:r>
              <a:rPr lang="en-US" sz="2000"/>
              <a:t> </a:t>
            </a:r>
            <a:r>
              <a:rPr lang="en-US" sz="2000" err="1"/>
              <a:t>đưa</a:t>
            </a:r>
            <a:r>
              <a:rPr lang="en-US" sz="2000"/>
              <a:t> </a:t>
            </a:r>
            <a:r>
              <a:rPr lang="en-US" sz="2000" err="1"/>
              <a:t>lên</a:t>
            </a:r>
            <a:r>
              <a:rPr lang="en-US" sz="2000"/>
              <a:t> data lake</a:t>
            </a:r>
            <a:endParaRPr lang="en-US" sz="200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58F959A1-084D-0EC9-147F-BAB2FDBD40FB}"/>
              </a:ext>
            </a:extLst>
          </p:cNvPr>
          <p:cNvPicPr>
            <a:picLocks noChangeAspect="1"/>
          </p:cNvPicPr>
          <p:nvPr/>
        </p:nvPicPr>
        <p:blipFill>
          <a:blip r:embed="rId2"/>
          <a:stretch>
            <a:fillRect/>
          </a:stretch>
        </p:blipFill>
        <p:spPr>
          <a:xfrm>
            <a:off x="238179" y="2212258"/>
            <a:ext cx="5714458" cy="2790782"/>
          </a:xfrm>
          <a:prstGeom prst="rect">
            <a:avLst/>
          </a:prstGeom>
        </p:spPr>
      </p:pic>
      <p:pic>
        <p:nvPicPr>
          <p:cNvPr id="8" name="Picture 7">
            <a:extLst>
              <a:ext uri="{FF2B5EF4-FFF2-40B4-BE49-F238E27FC236}">
                <a16:creationId xmlns:a16="http://schemas.microsoft.com/office/drawing/2014/main" id="{61E85D37-A979-5A54-8538-AD04563160D1}"/>
              </a:ext>
            </a:extLst>
          </p:cNvPr>
          <p:cNvPicPr>
            <a:picLocks noChangeAspect="1"/>
          </p:cNvPicPr>
          <p:nvPr/>
        </p:nvPicPr>
        <p:blipFill>
          <a:blip r:embed="rId3"/>
          <a:stretch>
            <a:fillRect/>
          </a:stretch>
        </p:blipFill>
        <p:spPr>
          <a:xfrm>
            <a:off x="6239363" y="2212258"/>
            <a:ext cx="5714458" cy="2939845"/>
          </a:xfrm>
          <a:prstGeom prst="rect">
            <a:avLst/>
          </a:prstGeom>
        </p:spPr>
      </p:pic>
    </p:spTree>
    <p:extLst>
      <p:ext uri="{BB962C8B-B14F-4D97-AF65-F5344CB8AC3E}">
        <p14:creationId xmlns:p14="http://schemas.microsoft.com/office/powerpoint/2010/main" val="40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857-5BA7-453D-BE67-589C1E3BB81A}"/>
              </a:ext>
            </a:extLst>
          </p:cNvPr>
          <p:cNvSpPr>
            <a:spLocks noGrp="1"/>
          </p:cNvSpPr>
          <p:nvPr>
            <p:ph type="title"/>
          </p:nvPr>
        </p:nvSpPr>
        <p:spPr>
          <a:xfrm>
            <a:off x="2250049" y="2461847"/>
            <a:ext cx="7691902" cy="1934307"/>
          </a:xfrm>
        </p:spPr>
        <p:txBody>
          <a:bodyPr anchor="ctr"/>
          <a:lstStyle/>
          <a:p>
            <a:r>
              <a:rPr lang="en-US"/>
              <a:t>4. Streaming data - Kafka</a:t>
            </a:r>
          </a:p>
        </p:txBody>
      </p:sp>
    </p:spTree>
    <p:extLst>
      <p:ext uri="{BB962C8B-B14F-4D97-AF65-F5344CB8AC3E}">
        <p14:creationId xmlns:p14="http://schemas.microsoft.com/office/powerpoint/2010/main" val="2445222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E28A8-FA23-777A-084E-A85E84CF29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C56F3F-BC78-A5EE-72E0-A8E64A3E5F30}"/>
              </a:ext>
            </a:extLst>
          </p:cNvPr>
          <p:cNvSpPr>
            <a:spLocks noGrp="1"/>
          </p:cNvSpPr>
          <p:nvPr>
            <p:ph type="title"/>
          </p:nvPr>
        </p:nvSpPr>
        <p:spPr/>
        <p:txBody>
          <a:bodyPr lIns="91440" tIns="45720" rIns="91440" bIns="45720" anchor="t"/>
          <a:lstStyle/>
          <a:p>
            <a:r>
              <a:rPr lang="en-US">
                <a:latin typeface="Arial"/>
                <a:ea typeface="Lato"/>
                <a:cs typeface="Arial"/>
              </a:rPr>
              <a:t>4. Streaming data - Kafka</a:t>
            </a:r>
          </a:p>
        </p:txBody>
      </p:sp>
      <p:sp>
        <p:nvSpPr>
          <p:cNvPr id="5" name="TextBox 4">
            <a:extLst>
              <a:ext uri="{FF2B5EF4-FFF2-40B4-BE49-F238E27FC236}">
                <a16:creationId xmlns:a16="http://schemas.microsoft.com/office/drawing/2014/main" id="{0702A6DD-0AF2-57C9-0550-493BA3CFEA01}"/>
              </a:ext>
            </a:extLst>
          </p:cNvPr>
          <p:cNvSpPr txBox="1"/>
          <p:nvPr/>
        </p:nvSpPr>
        <p:spPr>
          <a:xfrm>
            <a:off x="338736" y="847316"/>
            <a:ext cx="11099285" cy="1576009"/>
          </a:xfrm>
          <a:prstGeom prst="rect">
            <a:avLst/>
          </a:prstGeom>
          <a:noFill/>
        </p:spPr>
        <p:txBody>
          <a:bodyPr wrap="square" lIns="91440" tIns="45720" rIns="91440" bIns="45720" rtlCol="0" anchor="t">
            <a:spAutoFit/>
          </a:bodyPr>
          <a:lstStyle/>
          <a:p>
            <a:pPr>
              <a:lnSpc>
                <a:spcPct val="150000"/>
              </a:lnSpc>
            </a:pPr>
            <a:r>
              <a:rPr lang="en-US" b="1">
                <a:latin typeface="Arial"/>
                <a:cs typeface="Arial"/>
              </a:rPr>
              <a:t>Tổng quan:</a:t>
            </a:r>
          </a:p>
          <a:p>
            <a:pPr marL="285750" indent="-285750">
              <a:lnSpc>
                <a:spcPct val="150000"/>
              </a:lnSpc>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Giả lập luồng dữ liệu thời gian thực từ Climate Data Store (CDS), cập nhật mỗi 3 ngày.</a:t>
            </a:r>
          </a:p>
          <a:p>
            <a:pPr marL="285750"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Mô phỏng dữ liệu thời tiết tải về từng giờ và phát như một luồng liên tục.</a:t>
            </a:r>
          </a:p>
          <a:p>
            <a:pPr marL="285750" indent="-285750">
              <a:lnSpc>
                <a:spcPct val="150000"/>
              </a:lnSpc>
              <a:buFont typeface="Arial" panose="020B0604020202020204" pitchFamily="34" charset="0"/>
              <a:buChar char="•"/>
            </a:pPr>
            <a:r>
              <a:rPr lang="vi-VN" sz="1600"/>
              <a:t>Dữ liệu thời tiết được lưu trữ trong các </a:t>
            </a:r>
            <a:r>
              <a:rPr lang="vi-VN" sz="1600" b="1"/>
              <a:t>topic</a:t>
            </a:r>
            <a:r>
              <a:rPr lang="en-US" sz="1600" b="1"/>
              <a:t>, </a:t>
            </a:r>
            <a:r>
              <a:rPr lang="en-US" sz="1600"/>
              <a:t>đảm bảo truy cập ngay cả khi hệ thống bị lỗi hoặc khởi động lại</a:t>
            </a:r>
            <a:endParaRPr lang="en-US" sz="1600" b="1"/>
          </a:p>
        </p:txBody>
      </p:sp>
      <p:sp>
        <p:nvSpPr>
          <p:cNvPr id="4" name="TextBox 3">
            <a:extLst>
              <a:ext uri="{FF2B5EF4-FFF2-40B4-BE49-F238E27FC236}">
                <a16:creationId xmlns:a16="http://schemas.microsoft.com/office/drawing/2014/main" id="{BF601D16-012B-85C4-A3FF-C932A62F42EB}"/>
              </a:ext>
            </a:extLst>
          </p:cNvPr>
          <p:cNvSpPr txBox="1"/>
          <p:nvPr/>
        </p:nvSpPr>
        <p:spPr>
          <a:xfrm>
            <a:off x="338736" y="2438730"/>
            <a:ext cx="11099285" cy="3413883"/>
          </a:xfrm>
          <a:prstGeom prst="rect">
            <a:avLst/>
          </a:prstGeom>
          <a:noFill/>
        </p:spPr>
        <p:txBody>
          <a:bodyPr wrap="square" lIns="91440" tIns="45720" rIns="91440" bIns="45720" rtlCol="0" anchor="t">
            <a:spAutoFit/>
          </a:bodyPr>
          <a:lstStyle/>
          <a:p>
            <a:pPr>
              <a:lnSpc>
                <a:spcPct val="150000"/>
              </a:lnSpc>
            </a:pPr>
            <a:r>
              <a:rPr lang="en-US" b="1"/>
              <a:t>Kafka Cluster</a:t>
            </a:r>
            <a:r>
              <a:rPr lang="en-US" b="1">
                <a:latin typeface="Arial"/>
                <a:cs typeface="Arial"/>
              </a:rPr>
              <a:t>:</a:t>
            </a:r>
          </a:p>
          <a:p>
            <a:pPr marL="285750" indent="-285750">
              <a:lnSpc>
                <a:spcPct val="150000"/>
              </a:lnSpc>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Xây dựng trên Docker, chạy trên máy ảo GCP.</a:t>
            </a:r>
          </a:p>
          <a:p>
            <a:pPr marL="285750" indent="-285750">
              <a:lnSpc>
                <a:spcPct val="150000"/>
              </a:lnSpc>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Cấu trúc:</a:t>
            </a:r>
          </a:p>
          <a:p>
            <a:pPr marL="742950" lvl="1" indent="-285750">
              <a:lnSpc>
                <a:spcPct val="150000"/>
              </a:lnSpc>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1 Zookeeper</a:t>
            </a:r>
          </a:p>
          <a:p>
            <a:pPr marL="742950" lvl="1" indent="-285750">
              <a:lnSpc>
                <a:spcPct val="150000"/>
              </a:lnSpc>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2 Broker</a:t>
            </a:r>
          </a:p>
          <a:p>
            <a:pPr marL="742950" lvl="1" indent="-285750">
              <a:lnSpc>
                <a:spcPct val="150000"/>
              </a:lnSpc>
              <a:buFont typeface="Arial" panose="020B0604020202020204" pitchFamily="34" charset="0"/>
              <a:buChar char="•"/>
            </a:pPr>
            <a:r>
              <a:rPr lang="en-US" sz="1600"/>
              <a:t>Producer &amp; Consumer</a:t>
            </a:r>
          </a:p>
          <a:p>
            <a:pPr marL="742950" lvl="1" indent="-285750">
              <a:lnSpc>
                <a:spcPct val="150000"/>
              </a:lnSpc>
              <a:buFont typeface="Arial" panose="020B0604020202020204" pitchFamily="34" charset="0"/>
              <a:buChar char="•"/>
            </a:pPr>
            <a:r>
              <a:rPr lang="en-US" sz="1600"/>
              <a:t>Schema Registry</a:t>
            </a:r>
          </a:p>
          <a:p>
            <a:pPr marL="742950" lvl="1" indent="-285750">
              <a:lnSpc>
                <a:spcPct val="150000"/>
              </a:lnSpc>
              <a:buFont typeface="Arial" panose="020B0604020202020204" pitchFamily="34" charset="0"/>
              <a:buChar char="•"/>
            </a:pPr>
            <a:r>
              <a:rPr lang="en-US" sz="1600"/>
              <a:t>Control Center</a:t>
            </a:r>
          </a:p>
          <a:p>
            <a:pPr marL="742950" lvl="1" indent="-285750">
              <a:lnSpc>
                <a:spcPct val="150000"/>
              </a:lnSpc>
              <a:buFont typeface="Arial" panose="020B0604020202020204" pitchFamily="34" charset="0"/>
              <a:buChar char="•"/>
            </a:pPr>
            <a:r>
              <a:rPr lang="en-US" sz="1600"/>
              <a:t>Kafka REST</a:t>
            </a:r>
            <a:endParaRPr lang="vi-VN" sz="16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09856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F182A-39CF-E041-5CF4-50006C57CA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793BB9-4612-7D15-0287-01572A4CC027}"/>
              </a:ext>
            </a:extLst>
          </p:cNvPr>
          <p:cNvSpPr>
            <a:spLocks noGrp="1"/>
          </p:cNvSpPr>
          <p:nvPr>
            <p:ph type="title"/>
          </p:nvPr>
        </p:nvSpPr>
        <p:spPr/>
        <p:txBody>
          <a:bodyPr lIns="91440" tIns="45720" rIns="91440" bIns="45720" anchor="t"/>
          <a:lstStyle/>
          <a:p>
            <a:r>
              <a:rPr lang="en-US">
                <a:latin typeface="Arial"/>
                <a:ea typeface="Lato"/>
                <a:cs typeface="Arial"/>
              </a:rPr>
              <a:t>4. Streaming data - Kafka</a:t>
            </a:r>
          </a:p>
        </p:txBody>
      </p:sp>
      <p:sp>
        <p:nvSpPr>
          <p:cNvPr id="5" name="TextBox 4">
            <a:extLst>
              <a:ext uri="{FF2B5EF4-FFF2-40B4-BE49-F238E27FC236}">
                <a16:creationId xmlns:a16="http://schemas.microsoft.com/office/drawing/2014/main" id="{374F59FE-F262-A808-F879-52C350294595}"/>
              </a:ext>
            </a:extLst>
          </p:cNvPr>
          <p:cNvSpPr txBox="1"/>
          <p:nvPr/>
        </p:nvSpPr>
        <p:spPr>
          <a:xfrm>
            <a:off x="338736" y="847316"/>
            <a:ext cx="11099285" cy="456535"/>
          </a:xfrm>
          <a:prstGeom prst="rect">
            <a:avLst/>
          </a:prstGeom>
          <a:noFill/>
        </p:spPr>
        <p:txBody>
          <a:bodyPr wrap="square" lIns="91440" tIns="45720" rIns="91440" bIns="45720" rtlCol="0" anchor="t">
            <a:spAutoFit/>
          </a:bodyPr>
          <a:lstStyle/>
          <a:p>
            <a:pPr>
              <a:lnSpc>
                <a:spcPct val="150000"/>
              </a:lnSpc>
            </a:pPr>
            <a:r>
              <a:rPr lang="en-US" b="1">
                <a:latin typeface="Arial"/>
                <a:cs typeface="Arial"/>
              </a:rPr>
              <a:t>Luồng xử lý dữ liệu:</a:t>
            </a:r>
          </a:p>
        </p:txBody>
      </p:sp>
      <p:pic>
        <p:nvPicPr>
          <p:cNvPr id="6" name="Picture 5" descr="A diagram of a computer&#10;&#10;Description automatically generated">
            <a:extLst>
              <a:ext uri="{FF2B5EF4-FFF2-40B4-BE49-F238E27FC236}">
                <a16:creationId xmlns:a16="http://schemas.microsoft.com/office/drawing/2014/main" id="{04114322-909A-30A9-F1C5-52B423E76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70" y="1602526"/>
            <a:ext cx="9821250" cy="4519870"/>
          </a:xfrm>
          <a:prstGeom prst="rect">
            <a:avLst/>
          </a:prstGeom>
        </p:spPr>
      </p:pic>
    </p:spTree>
    <p:extLst>
      <p:ext uri="{BB962C8B-B14F-4D97-AF65-F5344CB8AC3E}">
        <p14:creationId xmlns:p14="http://schemas.microsoft.com/office/powerpoint/2010/main" val="13706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7499D-BD32-C6C6-694C-6DF7824782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3A5782-BCE3-820C-A1D2-70E083FB65D6}"/>
              </a:ext>
            </a:extLst>
          </p:cNvPr>
          <p:cNvSpPr>
            <a:spLocks noGrp="1"/>
          </p:cNvSpPr>
          <p:nvPr>
            <p:ph type="title"/>
          </p:nvPr>
        </p:nvSpPr>
        <p:spPr/>
        <p:txBody>
          <a:bodyPr lIns="91440" tIns="45720" rIns="91440" bIns="45720" anchor="t"/>
          <a:lstStyle/>
          <a:p>
            <a:r>
              <a:rPr lang="en-US">
                <a:latin typeface="Arial"/>
                <a:ea typeface="Lato"/>
                <a:cs typeface="Arial"/>
              </a:rPr>
              <a:t>4. Streaming data - Kafka</a:t>
            </a:r>
          </a:p>
        </p:txBody>
      </p:sp>
      <p:sp>
        <p:nvSpPr>
          <p:cNvPr id="5" name="TextBox 4">
            <a:extLst>
              <a:ext uri="{FF2B5EF4-FFF2-40B4-BE49-F238E27FC236}">
                <a16:creationId xmlns:a16="http://schemas.microsoft.com/office/drawing/2014/main" id="{9E454DA5-BEAD-9041-B6BF-354CEF8117EF}"/>
              </a:ext>
            </a:extLst>
          </p:cNvPr>
          <p:cNvSpPr txBox="1"/>
          <p:nvPr/>
        </p:nvSpPr>
        <p:spPr>
          <a:xfrm>
            <a:off x="338736" y="847316"/>
            <a:ext cx="11099285" cy="456535"/>
          </a:xfrm>
          <a:prstGeom prst="rect">
            <a:avLst/>
          </a:prstGeom>
          <a:noFill/>
        </p:spPr>
        <p:txBody>
          <a:bodyPr wrap="square" lIns="91440" tIns="45720" rIns="91440" bIns="45720" rtlCol="0" anchor="t">
            <a:spAutoFit/>
          </a:bodyPr>
          <a:lstStyle/>
          <a:p>
            <a:pPr>
              <a:lnSpc>
                <a:spcPct val="150000"/>
              </a:lnSpc>
            </a:pPr>
            <a:r>
              <a:rPr lang="en-US" b="1">
                <a:latin typeface="Arial"/>
                <a:cs typeface="Arial"/>
              </a:rPr>
              <a:t>Đọc dữ liệu với producer:</a:t>
            </a:r>
          </a:p>
        </p:txBody>
      </p:sp>
      <p:pic>
        <p:nvPicPr>
          <p:cNvPr id="4" name="Picture 3" descr="A screen shot of a computer screen&#10;&#10;Description automatically generated">
            <a:extLst>
              <a:ext uri="{FF2B5EF4-FFF2-40B4-BE49-F238E27FC236}">
                <a16:creationId xmlns:a16="http://schemas.microsoft.com/office/drawing/2014/main" id="{2396204A-6D71-D754-1DE4-C39500DA6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96" y="1461821"/>
            <a:ext cx="5707118" cy="418223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8017DFB-A212-6C96-1CC7-52C6A5C4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814" y="1461822"/>
            <a:ext cx="6285186" cy="4182234"/>
          </a:xfrm>
          <a:prstGeom prst="rect">
            <a:avLst/>
          </a:prstGeom>
        </p:spPr>
      </p:pic>
    </p:spTree>
    <p:extLst>
      <p:ext uri="{BB962C8B-B14F-4D97-AF65-F5344CB8AC3E}">
        <p14:creationId xmlns:p14="http://schemas.microsoft.com/office/powerpoint/2010/main" val="2934694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3AF7C-A83C-D1A1-66AE-D62BE12730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AD8515-B857-D3B2-926F-13EE152D4E9E}"/>
              </a:ext>
            </a:extLst>
          </p:cNvPr>
          <p:cNvSpPr>
            <a:spLocks noGrp="1"/>
          </p:cNvSpPr>
          <p:nvPr>
            <p:ph type="title"/>
          </p:nvPr>
        </p:nvSpPr>
        <p:spPr/>
        <p:txBody>
          <a:bodyPr lIns="91440" tIns="45720" rIns="91440" bIns="45720" anchor="t"/>
          <a:lstStyle/>
          <a:p>
            <a:r>
              <a:rPr lang="en-US">
                <a:latin typeface="Arial"/>
                <a:ea typeface="Lato"/>
                <a:cs typeface="Arial"/>
              </a:rPr>
              <a:t>4. Streaming data - Kafka</a:t>
            </a:r>
          </a:p>
        </p:txBody>
      </p:sp>
      <p:sp>
        <p:nvSpPr>
          <p:cNvPr id="5" name="TextBox 4">
            <a:extLst>
              <a:ext uri="{FF2B5EF4-FFF2-40B4-BE49-F238E27FC236}">
                <a16:creationId xmlns:a16="http://schemas.microsoft.com/office/drawing/2014/main" id="{C5A59FD2-EEA2-2517-8B07-4324F6D3D4CB}"/>
              </a:ext>
            </a:extLst>
          </p:cNvPr>
          <p:cNvSpPr txBox="1"/>
          <p:nvPr/>
        </p:nvSpPr>
        <p:spPr>
          <a:xfrm>
            <a:off x="338736" y="847316"/>
            <a:ext cx="11099285" cy="456535"/>
          </a:xfrm>
          <a:prstGeom prst="rect">
            <a:avLst/>
          </a:prstGeom>
          <a:noFill/>
        </p:spPr>
        <p:txBody>
          <a:bodyPr wrap="square" lIns="91440" tIns="45720" rIns="91440" bIns="45720" rtlCol="0" anchor="t">
            <a:spAutoFit/>
          </a:bodyPr>
          <a:lstStyle/>
          <a:p>
            <a:pPr>
              <a:lnSpc>
                <a:spcPct val="150000"/>
              </a:lnSpc>
            </a:pPr>
            <a:r>
              <a:rPr lang="en-US" b="1">
                <a:latin typeface="Arial"/>
                <a:cs typeface="Arial"/>
              </a:rPr>
              <a:t>Dữ liệu trong GCS</a:t>
            </a:r>
          </a:p>
        </p:txBody>
      </p:sp>
      <p:pic>
        <p:nvPicPr>
          <p:cNvPr id="6" name="Picture 5" descr="A screenshot of a computer&#10;&#10;Description automatically generated">
            <a:extLst>
              <a:ext uri="{FF2B5EF4-FFF2-40B4-BE49-F238E27FC236}">
                <a16:creationId xmlns:a16="http://schemas.microsoft.com/office/drawing/2014/main" id="{0D798256-6949-DB7E-FF72-5FABB47E0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14" y="1524000"/>
            <a:ext cx="10489324" cy="4752811"/>
          </a:xfrm>
          <a:prstGeom prst="rect">
            <a:avLst/>
          </a:prstGeom>
        </p:spPr>
      </p:pic>
    </p:spTree>
    <p:extLst>
      <p:ext uri="{BB962C8B-B14F-4D97-AF65-F5344CB8AC3E}">
        <p14:creationId xmlns:p14="http://schemas.microsoft.com/office/powerpoint/2010/main" val="96931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6390-469F-36D2-4599-6996CCFA0A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3AEB9A-36C3-6BB5-EA31-4EEF65F1159F}"/>
              </a:ext>
            </a:extLst>
          </p:cNvPr>
          <p:cNvSpPr>
            <a:spLocks noGrp="1"/>
          </p:cNvSpPr>
          <p:nvPr>
            <p:ph type="title"/>
          </p:nvPr>
        </p:nvSpPr>
        <p:spPr/>
        <p:txBody>
          <a:bodyPr lIns="91440" tIns="45720" rIns="91440" bIns="45720" anchor="t"/>
          <a:lstStyle/>
          <a:p>
            <a:r>
              <a:rPr lang="en-US">
                <a:latin typeface="Arial"/>
                <a:ea typeface="Lato"/>
                <a:cs typeface="Arial"/>
              </a:rPr>
              <a:t>4. Streaming data - Kafka</a:t>
            </a:r>
          </a:p>
        </p:txBody>
      </p:sp>
      <p:sp>
        <p:nvSpPr>
          <p:cNvPr id="5" name="TextBox 4">
            <a:extLst>
              <a:ext uri="{FF2B5EF4-FFF2-40B4-BE49-F238E27FC236}">
                <a16:creationId xmlns:a16="http://schemas.microsoft.com/office/drawing/2014/main" id="{6F0CE0B1-4A10-8AE7-D1FF-E81372FCFB64}"/>
              </a:ext>
            </a:extLst>
          </p:cNvPr>
          <p:cNvSpPr txBox="1"/>
          <p:nvPr/>
        </p:nvSpPr>
        <p:spPr>
          <a:xfrm>
            <a:off x="338736" y="957119"/>
            <a:ext cx="11099285" cy="400110"/>
          </a:xfrm>
          <a:prstGeom prst="rect">
            <a:avLst/>
          </a:prstGeom>
          <a:noFill/>
        </p:spPr>
        <p:txBody>
          <a:bodyPr wrap="square" lIns="91440" tIns="45720" rIns="91440" bIns="45720" rtlCol="0" anchor="t">
            <a:spAutoFit/>
          </a:bodyPr>
          <a:lstStyle/>
          <a:p>
            <a:r>
              <a:rPr lang="en-US" sz="2000" b="1">
                <a:latin typeface="Arial" panose="020B0604020202020204" pitchFamily="34" charset="0"/>
                <a:cs typeface="Arial" panose="020B0604020202020204" pitchFamily="34" charset="0"/>
              </a:rPr>
              <a:t>Dữ liệu lưu vào Google Bigquery</a:t>
            </a:r>
          </a:p>
        </p:txBody>
      </p:sp>
      <p:pic>
        <p:nvPicPr>
          <p:cNvPr id="6" name="Picture 5" descr="A screenshot of a computer&#10;&#10;Description automatically generated">
            <a:extLst>
              <a:ext uri="{FF2B5EF4-FFF2-40B4-BE49-F238E27FC236}">
                <a16:creationId xmlns:a16="http://schemas.microsoft.com/office/drawing/2014/main" id="{5F963974-BF04-12DE-FEFB-936459E7D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81" y="1444774"/>
            <a:ext cx="5686097" cy="4283363"/>
          </a:xfrm>
          <a:prstGeom prst="rect">
            <a:avLst/>
          </a:prstGeom>
        </p:spPr>
      </p:pic>
      <p:pic>
        <p:nvPicPr>
          <p:cNvPr id="7" name="Picture 6">
            <a:extLst>
              <a:ext uri="{FF2B5EF4-FFF2-40B4-BE49-F238E27FC236}">
                <a16:creationId xmlns:a16="http://schemas.microsoft.com/office/drawing/2014/main" id="{1054E4C6-4818-4D54-EBD6-D6CD10EB7E46}"/>
              </a:ext>
            </a:extLst>
          </p:cNvPr>
          <p:cNvPicPr>
            <a:picLocks noChangeAspect="1"/>
          </p:cNvPicPr>
          <p:nvPr/>
        </p:nvPicPr>
        <p:blipFill>
          <a:blip r:embed="rId3"/>
          <a:stretch>
            <a:fillRect/>
          </a:stretch>
        </p:blipFill>
        <p:spPr>
          <a:xfrm>
            <a:off x="5888378" y="1524000"/>
            <a:ext cx="6188008" cy="4204137"/>
          </a:xfrm>
          <a:prstGeom prst="rect">
            <a:avLst/>
          </a:prstGeom>
        </p:spPr>
      </p:pic>
    </p:spTree>
    <p:extLst>
      <p:ext uri="{BB962C8B-B14F-4D97-AF65-F5344CB8AC3E}">
        <p14:creationId xmlns:p14="http://schemas.microsoft.com/office/powerpoint/2010/main" val="311853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pPr algn="ctr"/>
            <a:r>
              <a:rPr lang="en-US"/>
              <a:t>Content</a:t>
            </a:r>
          </a:p>
        </p:txBody>
      </p:sp>
      <p:grpSp>
        <p:nvGrpSpPr>
          <p:cNvPr id="15" name="Group 14">
            <a:extLst>
              <a:ext uri="{FF2B5EF4-FFF2-40B4-BE49-F238E27FC236}">
                <a16:creationId xmlns:a16="http://schemas.microsoft.com/office/drawing/2014/main" id="{A9462266-994B-4778-A716-CEC669D8BC81}"/>
              </a:ext>
            </a:extLst>
          </p:cNvPr>
          <p:cNvGrpSpPr/>
          <p:nvPr/>
        </p:nvGrpSpPr>
        <p:grpSpPr>
          <a:xfrm>
            <a:off x="2193925" y="966446"/>
            <a:ext cx="8128000" cy="5418667"/>
            <a:chOff x="2032000" y="936949"/>
            <a:chExt cx="8128000" cy="5418667"/>
          </a:xfrm>
        </p:grpSpPr>
        <p:graphicFrame>
          <p:nvGraphicFramePr>
            <p:cNvPr id="6" name="Diagram 5">
              <a:extLst>
                <a:ext uri="{FF2B5EF4-FFF2-40B4-BE49-F238E27FC236}">
                  <a16:creationId xmlns:a16="http://schemas.microsoft.com/office/drawing/2014/main" id="{9E3C9D65-9202-4ACB-817A-8580F989826F}"/>
                </a:ext>
              </a:extLst>
            </p:cNvPr>
            <p:cNvGraphicFramePr/>
            <p:nvPr>
              <p:extLst>
                <p:ext uri="{D42A27DB-BD31-4B8C-83A1-F6EECF244321}">
                  <p14:modId xmlns:p14="http://schemas.microsoft.com/office/powerpoint/2010/main" val="95389643"/>
                </p:ext>
              </p:extLst>
            </p:nvPr>
          </p:nvGraphicFramePr>
          <p:xfrm>
            <a:off x="2032000" y="93694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DA9B90E4-4066-4341-A78D-D5D65DC9AB13}"/>
                </a:ext>
              </a:extLst>
            </p:cNvPr>
            <p:cNvSpPr txBox="1"/>
            <p:nvPr/>
          </p:nvSpPr>
          <p:spPr>
            <a:xfrm>
              <a:off x="2179944" y="1253301"/>
              <a:ext cx="601447" cy="523220"/>
            </a:xfrm>
            <a:prstGeom prst="rect">
              <a:avLst/>
            </a:prstGeom>
            <a:noFill/>
          </p:spPr>
          <p:txBody>
            <a:bodyPr wrap="none" rtlCol="0">
              <a:spAutoFit/>
            </a:bodyPr>
            <a:lstStyle/>
            <a:p>
              <a:r>
                <a:rPr lang="en-US" sz="2800" b="1">
                  <a:solidFill>
                    <a:srgbClr val="C02034"/>
                  </a:solidFill>
                  <a:latin typeface="Arial" panose="020B0604020202020204" pitchFamily="34" charset="0"/>
                  <a:ea typeface="Lato" panose="020F0502020204030203" pitchFamily="34" charset="0"/>
                  <a:cs typeface="Arial" panose="020B0604020202020204" pitchFamily="34" charset="0"/>
                </a:rPr>
                <a:t>01</a:t>
              </a:r>
            </a:p>
          </p:txBody>
        </p:sp>
        <p:sp>
          <p:nvSpPr>
            <p:cNvPr id="9" name="TextBox 8">
              <a:extLst>
                <a:ext uri="{FF2B5EF4-FFF2-40B4-BE49-F238E27FC236}">
                  <a16:creationId xmlns:a16="http://schemas.microsoft.com/office/drawing/2014/main" id="{3EBD6F3C-3637-4395-84EB-8B7A10AC7A21}"/>
                </a:ext>
              </a:extLst>
            </p:cNvPr>
            <p:cNvSpPr txBox="1"/>
            <p:nvPr/>
          </p:nvSpPr>
          <p:spPr>
            <a:xfrm>
              <a:off x="2543634" y="1945351"/>
              <a:ext cx="601447" cy="523220"/>
            </a:xfrm>
            <a:prstGeom prst="rect">
              <a:avLst/>
            </a:prstGeom>
            <a:noFill/>
          </p:spPr>
          <p:txBody>
            <a:bodyPr wrap="none" rtlCol="0">
              <a:spAutoFit/>
            </a:bodyPr>
            <a:lstStyle/>
            <a:p>
              <a:r>
                <a:rPr lang="en-US" sz="2800" b="1">
                  <a:solidFill>
                    <a:srgbClr val="C02034"/>
                  </a:solidFill>
                  <a:latin typeface="Arial" panose="020B0604020202020204" pitchFamily="34" charset="0"/>
                  <a:ea typeface="Lato" panose="020F0502020204030203" pitchFamily="34" charset="0"/>
                  <a:cs typeface="Arial" panose="020B0604020202020204" pitchFamily="34" charset="0"/>
                </a:rPr>
                <a:t>02</a:t>
              </a:r>
            </a:p>
          </p:txBody>
        </p:sp>
        <p:sp>
          <p:nvSpPr>
            <p:cNvPr id="10" name="TextBox 9">
              <a:extLst>
                <a:ext uri="{FF2B5EF4-FFF2-40B4-BE49-F238E27FC236}">
                  <a16:creationId xmlns:a16="http://schemas.microsoft.com/office/drawing/2014/main" id="{800ADC18-FEFB-4D50-9B3D-F159BD75F9EA}"/>
                </a:ext>
              </a:extLst>
            </p:cNvPr>
            <p:cNvSpPr txBox="1"/>
            <p:nvPr/>
          </p:nvSpPr>
          <p:spPr>
            <a:xfrm>
              <a:off x="2829852" y="2645993"/>
              <a:ext cx="601447" cy="523220"/>
            </a:xfrm>
            <a:prstGeom prst="rect">
              <a:avLst/>
            </a:prstGeom>
            <a:noFill/>
          </p:spPr>
          <p:txBody>
            <a:bodyPr wrap="none" rtlCol="0">
              <a:spAutoFit/>
            </a:bodyPr>
            <a:lstStyle/>
            <a:p>
              <a:r>
                <a:rPr lang="en-US" sz="2800" b="1">
                  <a:solidFill>
                    <a:srgbClr val="C02034"/>
                  </a:solidFill>
                  <a:latin typeface="Arial" panose="020B0604020202020204" pitchFamily="34" charset="0"/>
                  <a:ea typeface="Lato" panose="020F0502020204030203" pitchFamily="34" charset="0"/>
                  <a:cs typeface="Arial" panose="020B0604020202020204" pitchFamily="34" charset="0"/>
                </a:rPr>
                <a:t>03</a:t>
              </a:r>
            </a:p>
          </p:txBody>
        </p:sp>
        <p:sp>
          <p:nvSpPr>
            <p:cNvPr id="11" name="TextBox 10">
              <a:extLst>
                <a:ext uri="{FF2B5EF4-FFF2-40B4-BE49-F238E27FC236}">
                  <a16:creationId xmlns:a16="http://schemas.microsoft.com/office/drawing/2014/main" id="{7AAAC071-14ED-4BC5-96DC-01BB10ED1A3C}"/>
                </a:ext>
              </a:extLst>
            </p:cNvPr>
            <p:cNvSpPr txBox="1"/>
            <p:nvPr/>
          </p:nvSpPr>
          <p:spPr>
            <a:xfrm>
              <a:off x="2867255" y="3393295"/>
              <a:ext cx="601447" cy="523220"/>
            </a:xfrm>
            <a:prstGeom prst="rect">
              <a:avLst/>
            </a:prstGeom>
            <a:noFill/>
          </p:spPr>
          <p:txBody>
            <a:bodyPr wrap="none" rtlCol="0">
              <a:spAutoFit/>
            </a:bodyPr>
            <a:lstStyle/>
            <a:p>
              <a:r>
                <a:rPr lang="en-US" sz="2800" b="1">
                  <a:solidFill>
                    <a:srgbClr val="C02034"/>
                  </a:solidFill>
                  <a:latin typeface="Arial" panose="020B0604020202020204" pitchFamily="34" charset="0"/>
                  <a:ea typeface="Lato" panose="020F0502020204030203" pitchFamily="34" charset="0"/>
                  <a:cs typeface="Arial" panose="020B0604020202020204" pitchFamily="34" charset="0"/>
                </a:rPr>
                <a:t>04</a:t>
              </a:r>
            </a:p>
          </p:txBody>
        </p:sp>
        <p:sp>
          <p:nvSpPr>
            <p:cNvPr id="12" name="TextBox 11">
              <a:extLst>
                <a:ext uri="{FF2B5EF4-FFF2-40B4-BE49-F238E27FC236}">
                  <a16:creationId xmlns:a16="http://schemas.microsoft.com/office/drawing/2014/main" id="{41C42604-8701-4E8E-B305-9B4027D78B46}"/>
                </a:ext>
              </a:extLst>
            </p:cNvPr>
            <p:cNvSpPr txBox="1"/>
            <p:nvPr/>
          </p:nvSpPr>
          <p:spPr>
            <a:xfrm>
              <a:off x="2820953" y="4118757"/>
              <a:ext cx="601447" cy="523220"/>
            </a:xfrm>
            <a:prstGeom prst="rect">
              <a:avLst/>
            </a:prstGeom>
            <a:noFill/>
          </p:spPr>
          <p:txBody>
            <a:bodyPr wrap="none" rtlCol="0">
              <a:spAutoFit/>
            </a:bodyPr>
            <a:lstStyle/>
            <a:p>
              <a:r>
                <a:rPr lang="en-US" sz="2800" b="1">
                  <a:solidFill>
                    <a:srgbClr val="C02034"/>
                  </a:solidFill>
                  <a:latin typeface="Arial" panose="020B0604020202020204" pitchFamily="34" charset="0"/>
                  <a:ea typeface="Lato" panose="020F0502020204030203" pitchFamily="34" charset="0"/>
                  <a:cs typeface="Arial" panose="020B0604020202020204" pitchFamily="34" charset="0"/>
                </a:rPr>
                <a:t>05</a:t>
              </a:r>
            </a:p>
          </p:txBody>
        </p:sp>
      </p:grpSp>
      <p:sp>
        <p:nvSpPr>
          <p:cNvPr id="3" name="TextBox 2">
            <a:extLst>
              <a:ext uri="{FF2B5EF4-FFF2-40B4-BE49-F238E27FC236}">
                <a16:creationId xmlns:a16="http://schemas.microsoft.com/office/drawing/2014/main" id="{14266DF3-9CA4-282A-2AF6-57BBDB4B0961}"/>
              </a:ext>
            </a:extLst>
          </p:cNvPr>
          <p:cNvSpPr txBox="1"/>
          <p:nvPr/>
        </p:nvSpPr>
        <p:spPr>
          <a:xfrm>
            <a:off x="3574612" y="2637962"/>
            <a:ext cx="1782539" cy="1046440"/>
          </a:xfrm>
          <a:prstGeom prst="rect">
            <a:avLst/>
          </a:prstGeom>
          <a:noFill/>
        </p:spPr>
        <p:txBody>
          <a:bodyPr wrap="none" rtlCol="0">
            <a:spAutoFit/>
          </a:bodyPr>
          <a:lstStyle/>
          <a:p>
            <a:r>
              <a:rPr lang="en-US" sz="3100">
                <a:solidFill>
                  <a:prstClr val="white"/>
                </a:solidFill>
                <a:latin typeface="Arial"/>
                <a:ea typeface="Lato"/>
                <a:cs typeface="Arial"/>
              </a:rPr>
              <a:t>ETL data</a:t>
            </a:r>
          </a:p>
          <a:p>
            <a:endParaRPr lang="en-US" sz="3100">
              <a:solidFill>
                <a:prstClr val="white"/>
              </a:solidFill>
              <a:latin typeface="Arial"/>
              <a:ea typeface="Lato"/>
              <a:cs typeface="Arial"/>
            </a:endParaRPr>
          </a:p>
        </p:txBody>
      </p:sp>
      <p:sp>
        <p:nvSpPr>
          <p:cNvPr id="5" name="TextBox 4">
            <a:extLst>
              <a:ext uri="{FF2B5EF4-FFF2-40B4-BE49-F238E27FC236}">
                <a16:creationId xmlns:a16="http://schemas.microsoft.com/office/drawing/2014/main" id="{E6D094E0-2AFB-28B0-6F45-0FD0F0940975}"/>
              </a:ext>
            </a:extLst>
          </p:cNvPr>
          <p:cNvSpPr txBox="1"/>
          <p:nvPr/>
        </p:nvSpPr>
        <p:spPr>
          <a:xfrm>
            <a:off x="3311591" y="1905646"/>
            <a:ext cx="2195129" cy="569387"/>
          </a:xfrm>
          <a:prstGeom prst="rect">
            <a:avLst/>
          </a:prstGeom>
          <a:noFill/>
        </p:spPr>
        <p:txBody>
          <a:bodyPr wrap="square" rtlCol="0">
            <a:spAutoFit/>
          </a:bodyPr>
          <a:lstStyle/>
          <a:p>
            <a:r>
              <a:rPr lang="en-US" sz="3100">
                <a:solidFill>
                  <a:prstClr val="white"/>
                </a:solidFill>
                <a:latin typeface="Arial"/>
                <a:ea typeface="Lato"/>
                <a:cs typeface="Arial"/>
              </a:rPr>
              <a:t>Dữ liệu</a:t>
            </a:r>
          </a:p>
        </p:txBody>
      </p:sp>
      <p:sp>
        <p:nvSpPr>
          <p:cNvPr id="13" name="TextBox 12">
            <a:extLst>
              <a:ext uri="{FF2B5EF4-FFF2-40B4-BE49-F238E27FC236}">
                <a16:creationId xmlns:a16="http://schemas.microsoft.com/office/drawing/2014/main" id="{E7E39185-553D-68DB-41BC-CD83D7E785A5}"/>
              </a:ext>
            </a:extLst>
          </p:cNvPr>
          <p:cNvSpPr txBox="1"/>
          <p:nvPr/>
        </p:nvSpPr>
        <p:spPr>
          <a:xfrm>
            <a:off x="2728456" y="4895556"/>
            <a:ext cx="601447" cy="523220"/>
          </a:xfrm>
          <a:prstGeom prst="rect">
            <a:avLst/>
          </a:prstGeom>
          <a:noFill/>
        </p:spPr>
        <p:txBody>
          <a:bodyPr wrap="square">
            <a:spAutoFit/>
          </a:bodyPr>
          <a:lstStyle/>
          <a:p>
            <a:r>
              <a:rPr lang="en-US" sz="2800" b="1">
                <a:solidFill>
                  <a:srgbClr val="C02034"/>
                </a:solidFill>
                <a:latin typeface="Arial" panose="020B0604020202020204" pitchFamily="34" charset="0"/>
                <a:ea typeface="Lato" panose="020F0502020204030203" pitchFamily="34" charset="0"/>
                <a:cs typeface="Arial" panose="020B0604020202020204" pitchFamily="34" charset="0"/>
              </a:rPr>
              <a:t>06</a:t>
            </a:r>
          </a:p>
        </p:txBody>
      </p:sp>
      <p:sp>
        <p:nvSpPr>
          <p:cNvPr id="14" name="TextBox 13">
            <a:extLst>
              <a:ext uri="{FF2B5EF4-FFF2-40B4-BE49-F238E27FC236}">
                <a16:creationId xmlns:a16="http://schemas.microsoft.com/office/drawing/2014/main" id="{D887184A-C39B-9B94-9F05-A5F1E377313C}"/>
              </a:ext>
            </a:extLst>
          </p:cNvPr>
          <p:cNvSpPr txBox="1"/>
          <p:nvPr/>
        </p:nvSpPr>
        <p:spPr>
          <a:xfrm>
            <a:off x="2285365" y="5640334"/>
            <a:ext cx="585417" cy="523220"/>
          </a:xfrm>
          <a:prstGeom prst="rect">
            <a:avLst/>
          </a:prstGeom>
          <a:noFill/>
        </p:spPr>
        <p:txBody>
          <a:bodyPr wrap="none" rtlCol="0">
            <a:spAutoFit/>
          </a:bodyPr>
          <a:lstStyle/>
          <a:p>
            <a:r>
              <a:rPr lang="en-US" sz="2800" b="1">
                <a:solidFill>
                  <a:srgbClr val="C02034"/>
                </a:solidFill>
                <a:latin typeface="Arial" panose="020B0604020202020204" pitchFamily="34" charset="0"/>
                <a:ea typeface="Lato" panose="020F0502020204030203" pitchFamily="34" charset="0"/>
                <a:cs typeface="Arial" panose="020B0604020202020204" pitchFamily="34" charset="0"/>
              </a:rPr>
              <a:t>07</a:t>
            </a:r>
          </a:p>
        </p:txBody>
      </p:sp>
    </p:spTree>
    <p:extLst>
      <p:ext uri="{BB962C8B-B14F-4D97-AF65-F5344CB8AC3E}">
        <p14:creationId xmlns:p14="http://schemas.microsoft.com/office/powerpoint/2010/main" val="3543968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6042-F97A-4FA3-82B4-ACC0181D43C1}"/>
              </a:ext>
            </a:extLst>
          </p:cNvPr>
          <p:cNvSpPr>
            <a:spLocks noGrp="1"/>
          </p:cNvSpPr>
          <p:nvPr>
            <p:ph type="title"/>
          </p:nvPr>
        </p:nvSpPr>
        <p:spPr>
          <a:xfrm>
            <a:off x="1830541" y="2661371"/>
            <a:ext cx="8530918" cy="1535258"/>
          </a:xfrm>
        </p:spPr>
        <p:txBody>
          <a:bodyPr lIns="91440" tIns="45720" rIns="91440" bIns="45720" anchor="ctr"/>
          <a:lstStyle/>
          <a:p>
            <a:r>
              <a:rPr lang="en-US">
                <a:latin typeface="Arial"/>
                <a:ea typeface="Lato"/>
                <a:cs typeface="Arial"/>
              </a:rPr>
              <a:t>5. Batch processing - Spark</a:t>
            </a:r>
          </a:p>
        </p:txBody>
      </p:sp>
    </p:spTree>
    <p:extLst>
      <p:ext uri="{BB962C8B-B14F-4D97-AF65-F5344CB8AC3E}">
        <p14:creationId xmlns:p14="http://schemas.microsoft.com/office/powerpoint/2010/main" val="182208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51526-4938-07EA-189D-A8E51690DD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3D025-8C2C-F15B-BB7A-218BF4CDB9E9}"/>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7E497D6F-76A4-7BC3-F3A8-399C2D368057}"/>
              </a:ext>
            </a:extLst>
          </p:cNvPr>
          <p:cNvSpPr txBox="1"/>
          <p:nvPr/>
        </p:nvSpPr>
        <p:spPr>
          <a:xfrm>
            <a:off x="338736" y="1211110"/>
            <a:ext cx="11099285" cy="872034"/>
          </a:xfrm>
          <a:prstGeom prst="rect">
            <a:avLst/>
          </a:prstGeom>
          <a:noFill/>
        </p:spPr>
        <p:txBody>
          <a:bodyPr wrap="square" lIns="91440" tIns="45720" rIns="91440" bIns="45720" rtlCol="0" anchor="t">
            <a:spAutoFit/>
          </a:bodyPr>
          <a:lstStyle/>
          <a:p>
            <a:pPr marL="285750" indent="-285750">
              <a:lnSpc>
                <a:spcPct val="150000"/>
              </a:lnSpc>
              <a:buFontTx/>
              <a:buChar char="-"/>
            </a:pPr>
            <a:r>
              <a:rPr lang="en-US">
                <a:latin typeface="Arial"/>
                <a:cs typeface="Arial"/>
              </a:rPr>
              <a:t>Apache Spark </a:t>
            </a:r>
            <a:r>
              <a:rPr lang="en-US" err="1">
                <a:latin typeface="Arial"/>
                <a:cs typeface="Arial"/>
              </a:rPr>
              <a:t>được</a:t>
            </a:r>
            <a:r>
              <a:rPr lang="en-US">
                <a:latin typeface="Arial"/>
                <a:cs typeface="Arial"/>
              </a:rPr>
              <a:t> </a:t>
            </a:r>
            <a:r>
              <a:rPr lang="en-US" err="1">
                <a:latin typeface="Arial"/>
                <a:cs typeface="Arial"/>
              </a:rPr>
              <a:t>cài</a:t>
            </a:r>
            <a:r>
              <a:rPr lang="en-US">
                <a:latin typeface="Arial"/>
                <a:cs typeface="Arial"/>
              </a:rPr>
              <a:t> </a:t>
            </a:r>
            <a:r>
              <a:rPr lang="en-US" err="1">
                <a:latin typeface="Arial"/>
                <a:cs typeface="Arial"/>
              </a:rPr>
              <a:t>đặt</a:t>
            </a:r>
            <a:r>
              <a:rPr lang="en-US">
                <a:latin typeface="Arial"/>
                <a:cs typeface="Arial"/>
              </a:rPr>
              <a:t> </a:t>
            </a:r>
            <a:r>
              <a:rPr lang="en-US" err="1">
                <a:latin typeface="Arial"/>
                <a:cs typeface="Arial"/>
              </a:rPr>
              <a:t>trên</a:t>
            </a:r>
            <a:r>
              <a:rPr lang="en-US">
                <a:latin typeface="Arial"/>
                <a:cs typeface="Arial"/>
              </a:rPr>
              <a:t> </a:t>
            </a:r>
            <a:r>
              <a:rPr lang="en-US" err="1">
                <a:latin typeface="Arial"/>
                <a:cs typeface="Arial"/>
              </a:rPr>
              <a:t>máy</a:t>
            </a:r>
            <a:r>
              <a:rPr lang="en-US">
                <a:latin typeface="Arial"/>
                <a:cs typeface="Arial"/>
              </a:rPr>
              <a:t> ảo </a:t>
            </a:r>
            <a:r>
              <a:rPr lang="en-US" err="1">
                <a:latin typeface="Arial"/>
                <a:cs typeface="Arial"/>
              </a:rPr>
              <a:t>của</a:t>
            </a:r>
            <a:r>
              <a:rPr lang="en-US">
                <a:latin typeface="Arial"/>
                <a:cs typeface="Arial"/>
              </a:rPr>
              <a:t> Google Cloud Platform (GCP)</a:t>
            </a:r>
          </a:p>
          <a:p>
            <a:pPr marL="285750" indent="-285750">
              <a:lnSpc>
                <a:spcPct val="150000"/>
              </a:lnSpc>
              <a:buFontTx/>
              <a:buChar char="-"/>
            </a:pPr>
            <a:r>
              <a:rPr lang="en-US" err="1">
                <a:latin typeface="Arial" panose="020B0604020202020204" pitchFamily="34" charset="0"/>
                <a:cs typeface="Arial" panose="020B0604020202020204" pitchFamily="34" charset="0"/>
              </a:rPr>
              <a:t>Cấu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gồm</a:t>
            </a:r>
            <a:r>
              <a:rPr lang="en-US">
                <a:latin typeface="Arial" panose="020B0604020202020204" pitchFamily="34" charset="0"/>
                <a:cs typeface="Arial" panose="020B0604020202020204" pitchFamily="34" charset="0"/>
              </a:rPr>
              <a:t> 1 master node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1 worker node</a:t>
            </a:r>
          </a:p>
        </p:txBody>
      </p:sp>
      <p:pic>
        <p:nvPicPr>
          <p:cNvPr id="15" name="Picture 14">
            <a:extLst>
              <a:ext uri="{FF2B5EF4-FFF2-40B4-BE49-F238E27FC236}">
                <a16:creationId xmlns:a16="http://schemas.microsoft.com/office/drawing/2014/main" id="{7E92DA27-D240-D4A4-FB71-5897CB9592C4}"/>
              </a:ext>
            </a:extLst>
          </p:cNvPr>
          <p:cNvPicPr>
            <a:picLocks noChangeAspect="1"/>
          </p:cNvPicPr>
          <p:nvPr/>
        </p:nvPicPr>
        <p:blipFill>
          <a:blip r:embed="rId2"/>
          <a:stretch>
            <a:fillRect/>
          </a:stretch>
        </p:blipFill>
        <p:spPr>
          <a:xfrm>
            <a:off x="240890" y="2745613"/>
            <a:ext cx="11710219" cy="2340771"/>
          </a:xfrm>
          <a:prstGeom prst="rect">
            <a:avLst/>
          </a:prstGeom>
        </p:spPr>
      </p:pic>
    </p:spTree>
    <p:extLst>
      <p:ext uri="{BB962C8B-B14F-4D97-AF65-F5344CB8AC3E}">
        <p14:creationId xmlns:p14="http://schemas.microsoft.com/office/powerpoint/2010/main" val="354734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7406F-749E-8EAD-BB59-0A5D7C5D3F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0FA18-44AD-5A56-22BC-A18709A1093C}"/>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4" name="TextBox 3">
            <a:extLst>
              <a:ext uri="{FF2B5EF4-FFF2-40B4-BE49-F238E27FC236}">
                <a16:creationId xmlns:a16="http://schemas.microsoft.com/office/drawing/2014/main" id="{F3ECA907-B769-45E4-FD40-145AC14B4DDA}"/>
              </a:ext>
            </a:extLst>
          </p:cNvPr>
          <p:cNvSpPr txBox="1"/>
          <p:nvPr/>
        </p:nvSpPr>
        <p:spPr>
          <a:xfrm>
            <a:off x="550606" y="1201682"/>
            <a:ext cx="10009239" cy="369332"/>
          </a:xfrm>
          <a:prstGeom prst="rect">
            <a:avLst/>
          </a:prstGeom>
          <a:noFill/>
        </p:spPr>
        <p:txBody>
          <a:bodyPr wrap="square">
            <a:spAutoFit/>
          </a:bodyPr>
          <a:lstStyle/>
          <a:p>
            <a:r>
              <a:rPr lang="en-US">
                <a:latin typeface="Arial" panose="020B0604020202020204" pitchFamily="34" charset="0"/>
                <a:ea typeface="Calibri" panose="020F0502020204030204" pitchFamily="34" charset="0"/>
                <a:cs typeface="Arial" panose="020B0604020202020204" pitchFamily="34" charset="0"/>
              </a:rPr>
              <a:t>Giao diện hiển thị của Spark</a:t>
            </a:r>
            <a:r>
              <a:rPr lang="en-US" sz="1800">
                <a:effectLst/>
                <a:latin typeface="Arial" panose="020B0604020202020204" pitchFamily="34" charset="0"/>
                <a:ea typeface="Calibri" panose="020F0502020204030204" pitchFamily="34" charset="0"/>
                <a:cs typeface="Arial" panose="020B0604020202020204" pitchFamily="34" charset="0"/>
              </a:rPr>
              <a:t> </a:t>
            </a:r>
            <a:endParaRPr lang="vi-VN">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FE17FEF-AF0D-DA4B-0749-656207569776}"/>
              </a:ext>
            </a:extLst>
          </p:cNvPr>
          <p:cNvPicPr>
            <a:picLocks noChangeAspect="1"/>
          </p:cNvPicPr>
          <p:nvPr/>
        </p:nvPicPr>
        <p:blipFill>
          <a:blip r:embed="rId2"/>
          <a:stretch>
            <a:fillRect/>
          </a:stretch>
        </p:blipFill>
        <p:spPr>
          <a:xfrm>
            <a:off x="1091380" y="2084449"/>
            <a:ext cx="10009239" cy="3697156"/>
          </a:xfrm>
          <a:prstGeom prst="rect">
            <a:avLst/>
          </a:prstGeom>
        </p:spPr>
      </p:pic>
    </p:spTree>
    <p:extLst>
      <p:ext uri="{BB962C8B-B14F-4D97-AF65-F5344CB8AC3E}">
        <p14:creationId xmlns:p14="http://schemas.microsoft.com/office/powerpoint/2010/main" val="316867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18D9-0569-7CE8-7FD6-122501198F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C2ADAF-D629-48F4-4650-2BE84CD7EC1F}"/>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pic>
        <p:nvPicPr>
          <p:cNvPr id="13" name="Picture 12">
            <a:extLst>
              <a:ext uri="{FF2B5EF4-FFF2-40B4-BE49-F238E27FC236}">
                <a16:creationId xmlns:a16="http://schemas.microsoft.com/office/drawing/2014/main" id="{9E038F6D-551A-D4A8-E07A-A9C760C25C8A}"/>
              </a:ext>
            </a:extLst>
          </p:cNvPr>
          <p:cNvPicPr>
            <a:picLocks noChangeAspect="1"/>
          </p:cNvPicPr>
          <p:nvPr/>
        </p:nvPicPr>
        <p:blipFill>
          <a:blip r:embed="rId2"/>
          <a:stretch>
            <a:fillRect/>
          </a:stretch>
        </p:blipFill>
        <p:spPr>
          <a:xfrm>
            <a:off x="1533832" y="1657614"/>
            <a:ext cx="9124336" cy="4400391"/>
          </a:xfrm>
          <a:prstGeom prst="rect">
            <a:avLst/>
          </a:prstGeom>
        </p:spPr>
      </p:pic>
      <p:sp>
        <p:nvSpPr>
          <p:cNvPr id="4" name="TextBox 3">
            <a:extLst>
              <a:ext uri="{FF2B5EF4-FFF2-40B4-BE49-F238E27FC236}">
                <a16:creationId xmlns:a16="http://schemas.microsoft.com/office/drawing/2014/main" id="{123E2D59-0BE3-DA9E-7A0C-F41C1EB7309C}"/>
              </a:ext>
            </a:extLst>
          </p:cNvPr>
          <p:cNvSpPr txBox="1"/>
          <p:nvPr/>
        </p:nvSpPr>
        <p:spPr>
          <a:xfrm>
            <a:off x="648928" y="1182018"/>
            <a:ext cx="10009239" cy="369332"/>
          </a:xfrm>
          <a:prstGeom prst="rect">
            <a:avLst/>
          </a:prstGeom>
          <a:noFill/>
        </p:spPr>
        <p:txBody>
          <a:bodyPr wrap="square">
            <a:spAutoFit/>
          </a:bodyPr>
          <a:lstStyle/>
          <a:p>
            <a:r>
              <a:rPr lang="en-US">
                <a:latin typeface="Arial" panose="020B0604020202020204" pitchFamily="34" charset="0"/>
                <a:ea typeface="Calibri" panose="020F0502020204030204" pitchFamily="34" charset="0"/>
                <a:cs typeface="Arial" panose="020B0604020202020204" pitchFamily="34" charset="0"/>
              </a:rPr>
              <a:t>Giao diện hiển thị Spark Jobs</a:t>
            </a:r>
            <a:r>
              <a:rPr lang="en-US" sz="1800">
                <a:effectLst/>
                <a:latin typeface="Arial" panose="020B0604020202020204" pitchFamily="34" charset="0"/>
                <a:ea typeface="Calibri" panose="020F0502020204030204" pitchFamily="34" charset="0"/>
                <a:cs typeface="Arial" panose="020B0604020202020204" pitchFamily="34" charset="0"/>
              </a:rPr>
              <a:t> </a:t>
            </a:r>
            <a:endParaRPr 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324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D3966-F3CC-9637-B9C1-3E97AF22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7517A-03B3-EB74-6130-B2D32C6FC86C}"/>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0DEC7960-22FE-EA6F-941F-07EF5D5174E5}"/>
              </a:ext>
            </a:extLst>
          </p:cNvPr>
          <p:cNvSpPr txBox="1"/>
          <p:nvPr/>
        </p:nvSpPr>
        <p:spPr>
          <a:xfrm>
            <a:off x="338736" y="903760"/>
            <a:ext cx="11514527" cy="1284134"/>
          </a:xfrm>
          <a:prstGeom prst="rect">
            <a:avLst/>
          </a:prstGeom>
          <a:noFill/>
        </p:spPr>
        <p:txBody>
          <a:bodyPr wrap="square" lIns="91440" tIns="45720" rIns="91440" bIns="45720" rtlCol="0" anchor="t">
            <a:spAutoFit/>
          </a:bodyPr>
          <a:lstStyle/>
          <a:p>
            <a:pPr marL="285750" indent="-285750">
              <a:lnSpc>
                <a:spcPct val="150000"/>
              </a:lnSpc>
              <a:buFontTx/>
              <a:buChar char="-"/>
            </a:pPr>
            <a:r>
              <a:rPr lang="en-US">
                <a:latin typeface="Arial" panose="020B0604020202020204" pitchFamily="34" charset="0"/>
                <a:cs typeface="Arial" panose="020B0604020202020204" pitchFamily="34" charset="0"/>
              </a:rPr>
              <a:t>Sử dụng Spark để tiền xử lý dữ liệu với các thao tác: </a:t>
            </a:r>
            <a:r>
              <a:rPr lang="en-US">
                <a:effectLst/>
                <a:latin typeface="Arial" panose="020B0604020202020204" pitchFamily="34" charset="0"/>
                <a:ea typeface="Calibri" panose="020F0502020204030204" pitchFamily="34" charset="0"/>
                <a:cs typeface="Arial" panose="020B0604020202020204" pitchFamily="34" charset="0"/>
              </a:rPr>
              <a:t>loại bỏ đi những giá trị rỗng, </a:t>
            </a:r>
            <a:r>
              <a:rPr lang="en-US">
                <a:latin typeface="Arial" panose="020B0604020202020204" pitchFamily="34" charset="0"/>
                <a:cs typeface="Arial" panose="020B0604020202020204" pitchFamily="34" charset="0"/>
              </a:rPr>
              <a:t>chuyển đổi các cột thông tin thời gian, chuyển đổi nhiệt độ từ Kelvin sang độ C, gộp dữ liệu.</a:t>
            </a:r>
          </a:p>
          <a:p>
            <a:pPr marL="285750" indent="-285750">
              <a:lnSpc>
                <a:spcPct val="150000"/>
              </a:lnSpc>
              <a:buFontTx/>
              <a:buChar char="-"/>
            </a:pPr>
            <a:r>
              <a:rPr lang="en-US">
                <a:latin typeface="Lato" panose="020F0502020204030203" pitchFamily="34" charset="0"/>
                <a:ea typeface="Lato" panose="020F0502020204030203" pitchFamily="34" charset="0"/>
                <a:cs typeface="Lato" panose="020F0502020204030203" pitchFamily="34" charset="0"/>
              </a:rPr>
              <a:t>Quá trình này khi sử dụng 2 node workers, tổng thời gian thực hiện là 31 phút.</a:t>
            </a:r>
          </a:p>
        </p:txBody>
      </p:sp>
      <p:pic>
        <p:nvPicPr>
          <p:cNvPr id="6" name="Picture 5">
            <a:extLst>
              <a:ext uri="{FF2B5EF4-FFF2-40B4-BE49-F238E27FC236}">
                <a16:creationId xmlns:a16="http://schemas.microsoft.com/office/drawing/2014/main" id="{215752F4-936C-CFF6-7257-4FFBC43704B5}"/>
              </a:ext>
            </a:extLst>
          </p:cNvPr>
          <p:cNvPicPr>
            <a:picLocks noChangeAspect="1"/>
          </p:cNvPicPr>
          <p:nvPr/>
        </p:nvPicPr>
        <p:blipFill>
          <a:blip r:embed="rId2"/>
          <a:stretch>
            <a:fillRect/>
          </a:stretch>
        </p:blipFill>
        <p:spPr>
          <a:xfrm>
            <a:off x="1957137" y="2187894"/>
            <a:ext cx="8561036" cy="4284982"/>
          </a:xfrm>
          <a:prstGeom prst="rect">
            <a:avLst/>
          </a:prstGeom>
        </p:spPr>
      </p:pic>
    </p:spTree>
    <p:extLst>
      <p:ext uri="{BB962C8B-B14F-4D97-AF65-F5344CB8AC3E}">
        <p14:creationId xmlns:p14="http://schemas.microsoft.com/office/powerpoint/2010/main" val="2631251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AA81-2135-FC99-4262-28392FE317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97507-9057-75C9-A04F-5B33194DC49B}"/>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5527C4C2-25D1-A21C-9C01-8F053A52E404}"/>
              </a:ext>
            </a:extLst>
          </p:cNvPr>
          <p:cNvSpPr txBox="1"/>
          <p:nvPr/>
        </p:nvSpPr>
        <p:spPr>
          <a:xfrm>
            <a:off x="338736" y="903760"/>
            <a:ext cx="11514527" cy="871392"/>
          </a:xfrm>
          <a:prstGeom prst="rect">
            <a:avLst/>
          </a:prstGeom>
          <a:noFill/>
        </p:spPr>
        <p:txBody>
          <a:bodyPr wrap="square" lIns="91440" tIns="45720" rIns="91440" bIns="45720" rtlCol="0" anchor="t">
            <a:spAutoFit/>
          </a:bodyPr>
          <a:lstStyle/>
          <a:p>
            <a:pPr marL="285750" indent="-285750">
              <a:lnSpc>
                <a:spcPct val="150000"/>
              </a:lnSpc>
              <a:buFontTx/>
              <a:buChar char="-"/>
            </a:pPr>
            <a:r>
              <a:rPr lang="en-US">
                <a:latin typeface="Arial" panose="020B0604020202020204" pitchFamily="34" charset="0"/>
                <a:cs typeface="Arial" panose="020B0604020202020204" pitchFamily="34" charset="0"/>
              </a:rPr>
              <a:t>Ngoài ra, trong quá trình thực hiện gộp dữ liệu với 2 node workers, nhóm đã thử kill 1 worker (DEAD) và chỉ để lại 1 worker hoạt động (ALIVE)</a:t>
            </a:r>
            <a:endParaRPr lang="en-US">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609090A3-FB49-0692-698D-F647E7B6F139}"/>
              </a:ext>
            </a:extLst>
          </p:cNvPr>
          <p:cNvPicPr>
            <a:picLocks noChangeAspect="1"/>
          </p:cNvPicPr>
          <p:nvPr/>
        </p:nvPicPr>
        <p:blipFill>
          <a:blip r:embed="rId2"/>
          <a:stretch>
            <a:fillRect/>
          </a:stretch>
        </p:blipFill>
        <p:spPr>
          <a:xfrm>
            <a:off x="690736" y="2237448"/>
            <a:ext cx="10810526" cy="2537982"/>
          </a:xfrm>
          <a:prstGeom prst="rect">
            <a:avLst/>
          </a:prstGeom>
        </p:spPr>
      </p:pic>
    </p:spTree>
    <p:extLst>
      <p:ext uri="{BB962C8B-B14F-4D97-AF65-F5344CB8AC3E}">
        <p14:creationId xmlns:p14="http://schemas.microsoft.com/office/powerpoint/2010/main" val="1192247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34EDD-995F-3E4C-AB12-A027BFC5C9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24E37C-4746-893D-A626-FF5F1436DAE4}"/>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BCCCD702-76C9-FD78-F40E-A6EF8073EAE8}"/>
              </a:ext>
            </a:extLst>
          </p:cNvPr>
          <p:cNvSpPr txBox="1"/>
          <p:nvPr/>
        </p:nvSpPr>
        <p:spPr>
          <a:xfrm>
            <a:off x="338736" y="903760"/>
            <a:ext cx="11514527" cy="871392"/>
          </a:xfrm>
          <a:prstGeom prst="rect">
            <a:avLst/>
          </a:prstGeom>
          <a:noFill/>
        </p:spPr>
        <p:txBody>
          <a:bodyPr wrap="square" lIns="91440" tIns="45720" rIns="91440" bIns="45720" rtlCol="0" anchor="t">
            <a:spAutoFit/>
          </a:bodyPr>
          <a:lstStyle/>
          <a:p>
            <a:pPr marL="285750" indent="-285750">
              <a:lnSpc>
                <a:spcPct val="150000"/>
              </a:lnSpc>
              <a:buFontTx/>
              <a:buChar char="-"/>
            </a:pPr>
            <a:r>
              <a:rPr lang="vi-VN">
                <a:latin typeface="Arial" panose="020B0604020202020204" pitchFamily="34" charset="0"/>
                <a:cs typeface="Arial" panose="020B0604020202020204" pitchFamily="34" charset="0"/>
              </a:rPr>
              <a:t>Kết quả 1 worker còn lại tiếp tục thực hiện công việc với thời gian là 49 phút, hiển nhiên lâu hơn khi 2 workers hoạt động bình thường.</a:t>
            </a:r>
            <a:endParaRPr lang="en-US">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E500234A-36D2-FD3D-41C9-47723818A2E6}"/>
              </a:ext>
            </a:extLst>
          </p:cNvPr>
          <p:cNvPicPr>
            <a:picLocks noChangeAspect="1"/>
          </p:cNvPicPr>
          <p:nvPr/>
        </p:nvPicPr>
        <p:blipFill>
          <a:blip r:embed="rId2"/>
          <a:stretch>
            <a:fillRect/>
          </a:stretch>
        </p:blipFill>
        <p:spPr>
          <a:xfrm>
            <a:off x="803958" y="2244324"/>
            <a:ext cx="10200927" cy="3709916"/>
          </a:xfrm>
          <a:prstGeom prst="rect">
            <a:avLst/>
          </a:prstGeom>
        </p:spPr>
      </p:pic>
    </p:spTree>
    <p:extLst>
      <p:ext uri="{BB962C8B-B14F-4D97-AF65-F5344CB8AC3E}">
        <p14:creationId xmlns:p14="http://schemas.microsoft.com/office/powerpoint/2010/main" val="383862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26CE0-7201-BDAD-F0E8-7A56BD7975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CA0FAC-0277-290E-1343-35EC8D1B7721}"/>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5A8C8B88-EA07-CAB3-AF80-8BA5B3A2A80C}"/>
              </a:ext>
            </a:extLst>
          </p:cNvPr>
          <p:cNvSpPr txBox="1"/>
          <p:nvPr/>
        </p:nvSpPr>
        <p:spPr>
          <a:xfrm>
            <a:off x="338736" y="903760"/>
            <a:ext cx="11099285" cy="871392"/>
          </a:xfrm>
          <a:prstGeom prst="rect">
            <a:avLst/>
          </a:prstGeom>
          <a:noFill/>
        </p:spPr>
        <p:txBody>
          <a:bodyPr wrap="square" lIns="91440" tIns="45720" rIns="91440" bIns="45720" rtlCol="0" anchor="t">
            <a:spAutoFit/>
          </a:bodyPr>
          <a:lstStyle/>
          <a:p>
            <a:pPr marL="285750" indent="-285750">
              <a:lnSpc>
                <a:spcPct val="150000"/>
              </a:lnSpc>
              <a:buFontTx/>
              <a:buChar char="-"/>
            </a:pPr>
            <a:r>
              <a:rPr lang="en-US">
                <a:latin typeface="Arial" panose="020B0604020202020204" pitchFamily="34" charset="0"/>
                <a:cs typeface="Arial" panose="020B0604020202020204" pitchFamily="34" charset="0"/>
              </a:rPr>
              <a:t>Sử dụng </a:t>
            </a:r>
            <a:r>
              <a:rPr lang="en-US">
                <a:latin typeface="Lato" panose="020F0502020204030203" pitchFamily="34" charset="0"/>
                <a:ea typeface="Lato" panose="020F0502020204030203" pitchFamily="34" charset="0"/>
                <a:cs typeface="Lato" panose="020F0502020204030203" pitchFamily="34" charset="0"/>
              </a:rPr>
              <a:t>Spark để thực hiện các tính toán như: tốc độ gió, áp suất hơi nước, mật độ không khí, hướng gió…</a:t>
            </a:r>
          </a:p>
        </p:txBody>
      </p:sp>
      <p:pic>
        <p:nvPicPr>
          <p:cNvPr id="9" name="Picture 8">
            <a:extLst>
              <a:ext uri="{FF2B5EF4-FFF2-40B4-BE49-F238E27FC236}">
                <a16:creationId xmlns:a16="http://schemas.microsoft.com/office/drawing/2014/main" id="{376DA90E-C66A-74FC-5D27-1EA4C21C373F}"/>
              </a:ext>
            </a:extLst>
          </p:cNvPr>
          <p:cNvPicPr>
            <a:picLocks noChangeAspect="1"/>
          </p:cNvPicPr>
          <p:nvPr/>
        </p:nvPicPr>
        <p:blipFill>
          <a:blip r:embed="rId2"/>
          <a:stretch>
            <a:fillRect/>
          </a:stretch>
        </p:blipFill>
        <p:spPr>
          <a:xfrm>
            <a:off x="1669584" y="1633481"/>
            <a:ext cx="9205758" cy="4778154"/>
          </a:xfrm>
          <a:prstGeom prst="rect">
            <a:avLst/>
          </a:prstGeom>
        </p:spPr>
      </p:pic>
    </p:spTree>
    <p:extLst>
      <p:ext uri="{BB962C8B-B14F-4D97-AF65-F5344CB8AC3E}">
        <p14:creationId xmlns:p14="http://schemas.microsoft.com/office/powerpoint/2010/main" val="261133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F81E0-0D97-606D-0261-6E1A6F2973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E2E14F-44D8-12F9-0F15-ED6572EF3DCC}"/>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FD656BF7-B325-2BDA-FDB0-69FB8266E8C7}"/>
              </a:ext>
            </a:extLst>
          </p:cNvPr>
          <p:cNvSpPr txBox="1"/>
          <p:nvPr/>
        </p:nvSpPr>
        <p:spPr>
          <a:xfrm>
            <a:off x="338736" y="903760"/>
            <a:ext cx="11099285" cy="455894"/>
          </a:xfrm>
          <a:prstGeom prst="rect">
            <a:avLst/>
          </a:prstGeom>
          <a:noFill/>
        </p:spPr>
        <p:txBody>
          <a:bodyPr wrap="square" lIns="91440" tIns="45720" rIns="91440" bIns="45720" rtlCol="0" anchor="t">
            <a:spAutoFit/>
          </a:bodyPr>
          <a:lstStyle/>
          <a:p>
            <a:pPr marL="285750" indent="-285750">
              <a:lnSpc>
                <a:spcPct val="150000"/>
              </a:lnSpc>
              <a:buFontTx/>
              <a:buChar char="-"/>
            </a:pPr>
            <a:r>
              <a:rPr lang="en-US">
                <a:latin typeface="Arial" panose="020B0604020202020204" pitchFamily="34" charset="0"/>
                <a:cs typeface="Arial" panose="020B0604020202020204" pitchFamily="34" charset="0"/>
              </a:rPr>
              <a:t>Đối với việc thực hiện các biến đổi tính toán, tổng thời gian thực hiện là 4 giây.</a:t>
            </a:r>
            <a:endParaRPr lang="en-US">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74EAB14C-73DF-B5ED-136C-11FBEC9711B4}"/>
              </a:ext>
            </a:extLst>
          </p:cNvPr>
          <p:cNvPicPr>
            <a:picLocks noChangeAspect="1"/>
          </p:cNvPicPr>
          <p:nvPr/>
        </p:nvPicPr>
        <p:blipFill>
          <a:blip r:embed="rId2"/>
          <a:stretch>
            <a:fillRect/>
          </a:stretch>
        </p:blipFill>
        <p:spPr>
          <a:xfrm>
            <a:off x="923603" y="1871131"/>
            <a:ext cx="10514418" cy="4433416"/>
          </a:xfrm>
          <a:prstGeom prst="rect">
            <a:avLst/>
          </a:prstGeom>
        </p:spPr>
      </p:pic>
    </p:spTree>
    <p:extLst>
      <p:ext uri="{BB962C8B-B14F-4D97-AF65-F5344CB8AC3E}">
        <p14:creationId xmlns:p14="http://schemas.microsoft.com/office/powerpoint/2010/main" val="2259014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A722C-6979-1AD5-8C43-59FBEFFDF3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D712CF-214B-FE86-790E-5379C9DA09F8}"/>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B8716DB0-33A9-E2FC-7835-0D34E7792A13}"/>
              </a:ext>
            </a:extLst>
          </p:cNvPr>
          <p:cNvSpPr txBox="1"/>
          <p:nvPr/>
        </p:nvSpPr>
        <p:spPr>
          <a:xfrm>
            <a:off x="338736" y="903760"/>
            <a:ext cx="11099285" cy="453137"/>
          </a:xfrm>
          <a:prstGeom prst="rect">
            <a:avLst/>
          </a:prstGeom>
          <a:noFill/>
        </p:spPr>
        <p:txBody>
          <a:bodyPr wrap="square" lIns="91440" tIns="45720" rIns="91440" bIns="45720" rtlCol="0" anchor="t">
            <a:spAutoFit/>
          </a:bodyPr>
          <a:lstStyle/>
          <a:p>
            <a:pPr marL="285750" indent="-285750">
              <a:lnSpc>
                <a:spcPct val="150000"/>
              </a:lnSpc>
              <a:buFontTx/>
              <a:buChar char="-"/>
            </a:pPr>
            <a:r>
              <a:rPr lang="en-US">
                <a:latin typeface="Lato" panose="020F0502020204030203" pitchFamily="34" charset="0"/>
                <a:ea typeface="Lato" panose="020F0502020204030203" pitchFamily="34" charset="0"/>
                <a:cs typeface="Lato" panose="020F0502020204030203" pitchFamily="34" charset="0"/>
              </a:rPr>
              <a:t>Kết quả tính toán</a:t>
            </a:r>
          </a:p>
        </p:txBody>
      </p:sp>
      <p:pic>
        <p:nvPicPr>
          <p:cNvPr id="4" name="Picture 3">
            <a:extLst>
              <a:ext uri="{FF2B5EF4-FFF2-40B4-BE49-F238E27FC236}">
                <a16:creationId xmlns:a16="http://schemas.microsoft.com/office/drawing/2014/main" id="{93C48BED-4BE1-5FBA-91F2-0AB3B02B7AFC}"/>
              </a:ext>
            </a:extLst>
          </p:cNvPr>
          <p:cNvPicPr>
            <a:picLocks noChangeAspect="1"/>
          </p:cNvPicPr>
          <p:nvPr/>
        </p:nvPicPr>
        <p:blipFill>
          <a:blip r:embed="rId2"/>
          <a:stretch>
            <a:fillRect/>
          </a:stretch>
        </p:blipFill>
        <p:spPr>
          <a:xfrm>
            <a:off x="2822455" y="1466983"/>
            <a:ext cx="4633362" cy="4778154"/>
          </a:xfrm>
          <a:prstGeom prst="rect">
            <a:avLst/>
          </a:prstGeom>
        </p:spPr>
      </p:pic>
      <p:pic>
        <p:nvPicPr>
          <p:cNvPr id="9" name="Picture 8">
            <a:extLst>
              <a:ext uri="{FF2B5EF4-FFF2-40B4-BE49-F238E27FC236}">
                <a16:creationId xmlns:a16="http://schemas.microsoft.com/office/drawing/2014/main" id="{B16D1228-A388-BC29-7BDB-5DAB84746637}"/>
              </a:ext>
            </a:extLst>
          </p:cNvPr>
          <p:cNvPicPr>
            <a:picLocks noChangeAspect="1"/>
          </p:cNvPicPr>
          <p:nvPr/>
        </p:nvPicPr>
        <p:blipFill>
          <a:blip r:embed="rId3"/>
          <a:stretch>
            <a:fillRect/>
          </a:stretch>
        </p:blipFill>
        <p:spPr>
          <a:xfrm>
            <a:off x="7680407" y="1051244"/>
            <a:ext cx="4244708" cy="5303980"/>
          </a:xfrm>
          <a:prstGeom prst="rect">
            <a:avLst/>
          </a:prstGeom>
        </p:spPr>
      </p:pic>
    </p:spTree>
    <p:extLst>
      <p:ext uri="{BB962C8B-B14F-4D97-AF65-F5344CB8AC3E}">
        <p14:creationId xmlns:p14="http://schemas.microsoft.com/office/powerpoint/2010/main" val="285189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6042-F97A-4FA3-82B4-ACC0181D43C1}"/>
              </a:ext>
            </a:extLst>
          </p:cNvPr>
          <p:cNvSpPr>
            <a:spLocks noGrp="1"/>
          </p:cNvSpPr>
          <p:nvPr>
            <p:ph type="title"/>
          </p:nvPr>
        </p:nvSpPr>
        <p:spPr>
          <a:xfrm>
            <a:off x="3123898" y="2526598"/>
            <a:ext cx="5944204" cy="1535258"/>
          </a:xfrm>
        </p:spPr>
        <p:txBody>
          <a:bodyPr anchor="ctr"/>
          <a:lstStyle/>
          <a:p>
            <a:r>
              <a:rPr lang="en-US"/>
              <a:t>1. Tổng quan </a:t>
            </a:r>
            <a:br>
              <a:rPr lang="en-US"/>
            </a:br>
            <a:r>
              <a:rPr lang="en-US"/>
              <a:t>bài toán</a:t>
            </a:r>
          </a:p>
        </p:txBody>
      </p:sp>
    </p:spTree>
    <p:extLst>
      <p:ext uri="{BB962C8B-B14F-4D97-AF65-F5344CB8AC3E}">
        <p14:creationId xmlns:p14="http://schemas.microsoft.com/office/powerpoint/2010/main" val="338455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7E3BB-8A7B-71C3-0C36-B8A3E886AE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89D4C2-D745-7FEA-6638-D16A5AA873CA}"/>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11B255C5-40C9-179F-7F35-B43BDAD1C5C2}"/>
              </a:ext>
            </a:extLst>
          </p:cNvPr>
          <p:cNvSpPr txBox="1"/>
          <p:nvPr/>
        </p:nvSpPr>
        <p:spPr>
          <a:xfrm>
            <a:off x="338736" y="1415038"/>
            <a:ext cx="11514527" cy="4192623"/>
          </a:xfrm>
          <a:prstGeom prst="rect">
            <a:avLst/>
          </a:prstGeom>
          <a:noFill/>
        </p:spPr>
        <p:txBody>
          <a:bodyPr wrap="square" lIns="91440" tIns="45720" rIns="91440" bIns="45720" rtlCol="0" anchor="t">
            <a:spAutoFit/>
          </a:bodyPr>
          <a:lstStyle/>
          <a:p>
            <a:pPr marL="285750" indent="-285750">
              <a:lnSpc>
                <a:spcPct val="150000"/>
              </a:lnSpc>
              <a:buFontTx/>
              <a:buChar char="-"/>
            </a:pPr>
            <a:r>
              <a:rPr lang="vi-VN" dirty="0">
                <a:latin typeface="Arial" panose="020B0604020202020204" pitchFamily="34" charset="0"/>
                <a:cs typeface="Arial" panose="020B0604020202020204" pitchFamily="34" charset="0"/>
              </a:rPr>
              <a:t>Thuật </a:t>
            </a:r>
            <a:r>
              <a:rPr lang="vi-VN">
                <a:latin typeface="Arial" panose="020B0604020202020204" pitchFamily="34" charset="0"/>
                <a:cs typeface="Arial" panose="020B0604020202020204" pitchFamily="34" charset="0"/>
              </a:rPr>
              <a:t>toán sử </a:t>
            </a:r>
            <a:r>
              <a:rPr lang="vi-VN" dirty="0">
                <a:latin typeface="Arial" panose="020B0604020202020204" pitchFamily="34" charset="0"/>
                <a:cs typeface="Arial" panose="020B0604020202020204" pitchFamily="34" charset="0"/>
              </a:rPr>
              <a:t>dụng 3 trường chính của dữ liệu là: u10 (thành phần gió theo hướng Đông – Tây tại độ cao10 mét), v10 (thành phần gió theo hướng Bắc – Nam tại độ cao 10 mét), msl (áp suất trung </a:t>
            </a:r>
            <a:r>
              <a:rPr lang="vi-VN">
                <a:latin typeface="Arial" panose="020B0604020202020204" pitchFamily="34" charset="0"/>
                <a:cs typeface="Arial" panose="020B0604020202020204" pitchFamily="34" charset="0"/>
              </a:rPr>
              <a:t>bình tại </a:t>
            </a:r>
            <a:r>
              <a:rPr lang="vi-VN" dirty="0">
                <a:latin typeface="Arial" panose="020B0604020202020204" pitchFamily="34" charset="0"/>
                <a:cs typeface="Arial" panose="020B0604020202020204" pitchFamily="34" charset="0"/>
              </a:rPr>
              <a:t>mực nước biển).</a:t>
            </a:r>
            <a:endParaRPr lang="en-US" dirty="0">
              <a:latin typeface="Arial" panose="020B0604020202020204" pitchFamily="34" charset="0"/>
              <a:cs typeface="Arial" panose="020B0604020202020204" pitchFamily="34" charset="0"/>
            </a:endParaRPr>
          </a:p>
          <a:p>
            <a:pPr marL="285750" indent="-285750">
              <a:lnSpc>
                <a:spcPct val="150000"/>
              </a:lnSpc>
              <a:buFontTx/>
              <a:buChar char="-"/>
            </a:pPr>
            <a:r>
              <a:rPr lang="vi-VN" dirty="0">
                <a:latin typeface="Arial" panose="020B0604020202020204" pitchFamily="34" charset="0"/>
                <a:cs typeface="Arial" panose="020B0604020202020204" pitchFamily="34" charset="0"/>
              </a:rPr>
              <a:t>Thuật toán sử dụng Spark để lọc các trường dữ liệu nói trên theo giờ sắp xếp theo chiều tăngtăng dần của thời gian và kinh độ, giảm dần của vĩ độ. Sau đó sử dụng numpy để tính toán các</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chỉ số của cơn bão như: ví trí tâm bão, tốc độ gió tối đa, diện tích ảnh hưởng, chênh lệch </a:t>
            </a:r>
            <a:r>
              <a:rPr lang="vi-VN">
                <a:latin typeface="Arial" panose="020B0604020202020204" pitchFamily="34" charset="0"/>
                <a:cs typeface="Arial" panose="020B0604020202020204" pitchFamily="34" charset="0"/>
              </a:rPr>
              <a:t>áp suất</a:t>
            </a:r>
            <a:r>
              <a:rPr lang="vi-VN" dirty="0">
                <a:latin typeface="Arial" panose="020B0604020202020204" pitchFamily="34" charset="0"/>
                <a:cs typeface="Arial" panose="020B0604020202020204" pitchFamily="34" charset="0"/>
              </a:rPr>
              <a:t> vùng gần tâm bão và ma trận khu vực ảnh hưởng. Các thông số này được lưu vào Bigquery</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phục vụ cho việc truy xuất trực quan hóa dữ liệu (ma trận khu vực ảnh hưởng được duỗi thành</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vector 1 chiều cùng với kích thước ban đầu được lưu dưới dạng chuỗi).</a:t>
            </a:r>
            <a:endParaRPr lang="en-US" dirty="0">
              <a:latin typeface="Arial" panose="020B0604020202020204" pitchFamily="34" charset="0"/>
              <a:cs typeface="Arial" panose="020B0604020202020204" pitchFamily="34" charset="0"/>
            </a:endParaRPr>
          </a:p>
          <a:p>
            <a:pPr marL="285750" indent="-285750">
              <a:lnSpc>
                <a:spcPct val="150000"/>
              </a:lnSpc>
              <a:buFontTx/>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17698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AD93F-2729-B22F-003B-57EFC26D3B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6064AF-CDE4-1973-EDBD-848E9BB07162}"/>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4DDB2DD8-29A5-5D41-E7CE-3FC58E1C5BEF}"/>
              </a:ext>
            </a:extLst>
          </p:cNvPr>
          <p:cNvSpPr txBox="1"/>
          <p:nvPr/>
        </p:nvSpPr>
        <p:spPr>
          <a:xfrm>
            <a:off x="338736" y="1415038"/>
            <a:ext cx="4734709" cy="868636"/>
          </a:xfrm>
          <a:prstGeom prst="rect">
            <a:avLst/>
          </a:prstGeom>
          <a:noFill/>
        </p:spPr>
        <p:txBody>
          <a:bodyPr wrap="square" lIns="91440" tIns="45720" rIns="91440" bIns="45720" rtlCol="0" anchor="t">
            <a:spAutoFit/>
          </a:bodyPr>
          <a:lstStyle/>
          <a:p>
            <a:pPr marL="285750" indent="-285750">
              <a:lnSpc>
                <a:spcPct val="150000"/>
              </a:lnSpc>
              <a:buFontTx/>
              <a:buChar char="-"/>
            </a:pP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2 worker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13.8 </a:t>
            </a:r>
            <a:r>
              <a:rPr lang="en-US" dirty="0" err="1">
                <a:latin typeface="Arial" panose="020B0604020202020204" pitchFamily="34" charset="0"/>
                <a:cs typeface="Arial" panose="020B0604020202020204" pitchFamily="34" charset="0"/>
              </a:rPr>
              <a:t>phút</a:t>
            </a:r>
            <a:r>
              <a:rPr lang="en-US" dirty="0">
                <a:latin typeface="Arial" panose="020B0604020202020204" pitchFamily="34" charset="0"/>
                <a:cs typeface="Arial" panose="020B0604020202020204" pitchFamily="34" charset="0"/>
              </a:rPr>
              <a:t>:</a:t>
            </a:r>
          </a:p>
          <a:p>
            <a:pPr marL="285750" indent="-285750">
              <a:lnSpc>
                <a:spcPct val="150000"/>
              </a:lnSpc>
              <a:buFontTx/>
              <a:buChar char="-"/>
            </a:pP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4" name="Picture 3" descr="A screenshot of a computer&#10;&#10;Description automatically generated">
            <a:extLst>
              <a:ext uri="{FF2B5EF4-FFF2-40B4-BE49-F238E27FC236}">
                <a16:creationId xmlns:a16="http://schemas.microsoft.com/office/drawing/2014/main" id="{1DEA70C9-4F2E-A7E3-2117-FE2604486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720" y="1983469"/>
            <a:ext cx="4978400" cy="2062235"/>
          </a:xfrm>
          <a:prstGeom prst="rect">
            <a:avLst/>
          </a:prstGeom>
        </p:spPr>
      </p:pic>
      <p:pic>
        <p:nvPicPr>
          <p:cNvPr id="10" name="Picture 9">
            <a:extLst>
              <a:ext uri="{FF2B5EF4-FFF2-40B4-BE49-F238E27FC236}">
                <a16:creationId xmlns:a16="http://schemas.microsoft.com/office/drawing/2014/main" id="{DB58AC2D-A445-0D60-A287-C81BDED33FDE}"/>
              </a:ext>
            </a:extLst>
          </p:cNvPr>
          <p:cNvPicPr>
            <a:picLocks noChangeAspect="1"/>
          </p:cNvPicPr>
          <p:nvPr/>
        </p:nvPicPr>
        <p:blipFill>
          <a:blip r:embed="rId3"/>
          <a:stretch>
            <a:fillRect/>
          </a:stretch>
        </p:blipFill>
        <p:spPr>
          <a:xfrm>
            <a:off x="0" y="2013564"/>
            <a:ext cx="6289040" cy="2032140"/>
          </a:xfrm>
          <a:prstGeom prst="rect">
            <a:avLst/>
          </a:prstGeom>
        </p:spPr>
      </p:pic>
      <p:sp>
        <p:nvSpPr>
          <p:cNvPr id="11" name="TextBox 10">
            <a:extLst>
              <a:ext uri="{FF2B5EF4-FFF2-40B4-BE49-F238E27FC236}">
                <a16:creationId xmlns:a16="http://schemas.microsoft.com/office/drawing/2014/main" id="{580186F7-A107-706E-2BD3-473E833C33D8}"/>
              </a:ext>
            </a:extLst>
          </p:cNvPr>
          <p:cNvSpPr txBox="1"/>
          <p:nvPr/>
        </p:nvSpPr>
        <p:spPr>
          <a:xfrm>
            <a:off x="6636059" y="1415038"/>
            <a:ext cx="4734709" cy="868636"/>
          </a:xfrm>
          <a:prstGeom prst="rect">
            <a:avLst/>
          </a:prstGeom>
          <a:noFill/>
        </p:spPr>
        <p:txBody>
          <a:bodyPr wrap="square" lIns="91440" tIns="45720" rIns="91440" bIns="45720" rtlCol="0" anchor="t">
            <a:spAutoFit/>
          </a:bodyPr>
          <a:lstStyle/>
          <a:p>
            <a:pPr marL="285750" indent="-285750">
              <a:lnSpc>
                <a:spcPct val="150000"/>
              </a:lnSpc>
              <a:buFontTx/>
              <a:buChar char="-"/>
            </a:pP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1 worker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16 </a:t>
            </a:r>
            <a:r>
              <a:rPr lang="en-US" dirty="0" err="1">
                <a:latin typeface="Arial" panose="020B0604020202020204" pitchFamily="34" charset="0"/>
                <a:cs typeface="Arial" panose="020B0604020202020204" pitchFamily="34" charset="0"/>
              </a:rPr>
              <a:t>phút</a:t>
            </a:r>
            <a:r>
              <a:rPr lang="en-US" dirty="0">
                <a:latin typeface="Arial" panose="020B0604020202020204" pitchFamily="34" charset="0"/>
                <a:cs typeface="Arial" panose="020B0604020202020204" pitchFamily="34" charset="0"/>
              </a:rPr>
              <a:t>:</a:t>
            </a:r>
          </a:p>
          <a:p>
            <a:pPr marL="285750" indent="-285750">
              <a:lnSpc>
                <a:spcPct val="150000"/>
              </a:lnSpc>
              <a:buFontTx/>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98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15C39-16CE-83D9-AC0D-7253ACB3C9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580927-3B48-CED1-44BE-54A9CEF836B3}"/>
              </a:ext>
            </a:extLst>
          </p:cNvPr>
          <p:cNvSpPr>
            <a:spLocks noGrp="1"/>
          </p:cNvSpPr>
          <p:nvPr>
            <p:ph type="title"/>
          </p:nvPr>
        </p:nvSpPr>
        <p:spPr/>
        <p:txBody>
          <a:bodyPr lIns="91440" tIns="45720" rIns="91440" bIns="45720" anchor="t"/>
          <a:lstStyle/>
          <a:p>
            <a:r>
              <a:rPr lang="en-US">
                <a:latin typeface="Arial"/>
                <a:ea typeface="Lato"/>
                <a:cs typeface="Arial"/>
              </a:rPr>
              <a:t>5. Batch processing - Spark</a:t>
            </a:r>
          </a:p>
        </p:txBody>
      </p:sp>
      <p:sp>
        <p:nvSpPr>
          <p:cNvPr id="5" name="TextBox 4">
            <a:extLst>
              <a:ext uri="{FF2B5EF4-FFF2-40B4-BE49-F238E27FC236}">
                <a16:creationId xmlns:a16="http://schemas.microsoft.com/office/drawing/2014/main" id="{43A69FF7-FEDB-C187-AC64-F5D75F382714}"/>
              </a:ext>
            </a:extLst>
          </p:cNvPr>
          <p:cNvSpPr txBox="1"/>
          <p:nvPr/>
        </p:nvSpPr>
        <p:spPr>
          <a:xfrm>
            <a:off x="338736" y="1002296"/>
            <a:ext cx="4734709" cy="868636"/>
          </a:xfrm>
          <a:prstGeom prst="rect">
            <a:avLst/>
          </a:prstGeom>
          <a:noFill/>
        </p:spPr>
        <p:txBody>
          <a:bodyPr wrap="square" lIns="91440" tIns="45720" rIns="91440" bIns="45720" rtlCol="0" anchor="t">
            <a:spAutoFit/>
          </a:bodyPr>
          <a:lstStyle/>
          <a:p>
            <a:pPr marL="285750" indent="-285750">
              <a:lnSpc>
                <a:spcPct val="150000"/>
              </a:lnSpc>
              <a:buFontTx/>
              <a:buChar char="-"/>
            </a:pP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pPr marL="285750" indent="-285750">
              <a:lnSpc>
                <a:spcPct val="150000"/>
              </a:lnSpc>
              <a:buFontTx/>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ABEFC92F-0F3B-6A29-606B-DD3A9F220C0B}"/>
              </a:ext>
            </a:extLst>
          </p:cNvPr>
          <p:cNvSpPr txBox="1"/>
          <p:nvPr/>
        </p:nvSpPr>
        <p:spPr>
          <a:xfrm>
            <a:off x="4326193" y="1021366"/>
            <a:ext cx="4734709" cy="455894"/>
          </a:xfrm>
          <a:prstGeom prst="rect">
            <a:avLst/>
          </a:prstGeom>
          <a:noFill/>
        </p:spPr>
        <p:txBody>
          <a:bodyPr wrap="square" lIns="91440" tIns="45720" rIns="91440" bIns="45720" rtlCol="0" anchor="t">
            <a:spAutoFit/>
          </a:bodyPr>
          <a:lstStyle/>
          <a:p>
            <a:pPr marL="285750" indent="-285750">
              <a:lnSpc>
                <a:spcPct val="150000"/>
              </a:lnSpc>
              <a:buFontTx/>
              <a:buChar char="-"/>
            </a:pPr>
            <a:r>
              <a:rPr lang="en-US" dirty="0">
                <a:latin typeface="Arial" panose="020B0604020202020204" pitchFamily="34" charset="0"/>
                <a:cs typeface="Arial" panose="020B0604020202020204" pitchFamily="34" charset="0"/>
              </a:rPr>
              <a:t>Thông tin </a:t>
            </a:r>
            <a:r>
              <a:rPr lang="en-US" dirty="0" err="1">
                <a:latin typeface="Arial" panose="020B0604020202020204" pitchFamily="34" charset="0"/>
                <a:cs typeface="Arial" panose="020B0604020202020204" pitchFamily="34" charset="0"/>
              </a:rPr>
              <a:t>lưu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trữ</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8" name="Picture 7" descr="A screenshot of a computer&#10;&#10;Description automatically generated">
            <a:extLst>
              <a:ext uri="{FF2B5EF4-FFF2-40B4-BE49-F238E27FC236}">
                <a16:creationId xmlns:a16="http://schemas.microsoft.com/office/drawing/2014/main" id="{CDF5B16A-E48E-4E1B-17A5-E0B0438E2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588" y="1566716"/>
            <a:ext cx="3113584" cy="438313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DC9C6A8-4840-E9F6-7377-7A7AE83B0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193" y="1566716"/>
            <a:ext cx="7718322" cy="4053140"/>
          </a:xfrm>
          <a:prstGeom prst="rect">
            <a:avLst/>
          </a:prstGeom>
        </p:spPr>
      </p:pic>
    </p:spTree>
    <p:extLst>
      <p:ext uri="{BB962C8B-B14F-4D97-AF65-F5344CB8AC3E}">
        <p14:creationId xmlns:p14="http://schemas.microsoft.com/office/powerpoint/2010/main" val="311082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6042-F97A-4FA3-82B4-ACC0181D43C1}"/>
              </a:ext>
            </a:extLst>
          </p:cNvPr>
          <p:cNvSpPr>
            <a:spLocks noGrp="1"/>
          </p:cNvSpPr>
          <p:nvPr>
            <p:ph type="title"/>
          </p:nvPr>
        </p:nvSpPr>
        <p:spPr>
          <a:xfrm>
            <a:off x="1830541" y="2743665"/>
            <a:ext cx="8530918" cy="1535258"/>
          </a:xfrm>
        </p:spPr>
        <p:txBody>
          <a:bodyPr lIns="91440" tIns="45720" rIns="91440" bIns="45720" anchor="t"/>
          <a:lstStyle/>
          <a:p>
            <a:r>
              <a:rPr lang="en-US">
                <a:latin typeface="Arial"/>
                <a:ea typeface="Lato"/>
                <a:cs typeface="Arial"/>
              </a:rPr>
              <a:t>6. Data Visualization</a:t>
            </a:r>
          </a:p>
        </p:txBody>
      </p:sp>
    </p:spTree>
    <p:extLst>
      <p:ext uri="{BB962C8B-B14F-4D97-AF65-F5344CB8AC3E}">
        <p14:creationId xmlns:p14="http://schemas.microsoft.com/office/powerpoint/2010/main" val="350738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A9FEC-6E28-9B02-6B17-96DBED600C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D6DC8C-E0E4-0CCB-CA02-AEEC2F5E2667}"/>
              </a:ext>
            </a:extLst>
          </p:cNvPr>
          <p:cNvSpPr>
            <a:spLocks noGrp="1"/>
          </p:cNvSpPr>
          <p:nvPr>
            <p:ph type="title"/>
          </p:nvPr>
        </p:nvSpPr>
        <p:spPr/>
        <p:txBody>
          <a:bodyPr lIns="91440" tIns="45720" rIns="91440" bIns="45720" anchor="t"/>
          <a:lstStyle/>
          <a:p>
            <a:r>
              <a:rPr lang="en-US">
                <a:latin typeface="Arial"/>
                <a:ea typeface="Lato"/>
                <a:cs typeface="Arial"/>
              </a:rPr>
              <a:t>6. Data Visualization</a:t>
            </a:r>
          </a:p>
        </p:txBody>
      </p:sp>
      <p:pic>
        <p:nvPicPr>
          <p:cNvPr id="5" name="Picture 4">
            <a:extLst>
              <a:ext uri="{FF2B5EF4-FFF2-40B4-BE49-F238E27FC236}">
                <a16:creationId xmlns:a16="http://schemas.microsoft.com/office/drawing/2014/main" id="{8048B0F3-6C0C-F2A0-1FCF-6113AAFDAF01}"/>
              </a:ext>
            </a:extLst>
          </p:cNvPr>
          <p:cNvPicPr>
            <a:picLocks noChangeAspect="1"/>
          </p:cNvPicPr>
          <p:nvPr/>
        </p:nvPicPr>
        <p:blipFill>
          <a:blip r:embed="rId2"/>
          <a:stretch>
            <a:fillRect/>
          </a:stretch>
        </p:blipFill>
        <p:spPr>
          <a:xfrm>
            <a:off x="2269136" y="1179050"/>
            <a:ext cx="8319628" cy="4795029"/>
          </a:xfrm>
          <a:prstGeom prst="rect">
            <a:avLst/>
          </a:prstGeom>
        </p:spPr>
      </p:pic>
    </p:spTree>
    <p:extLst>
      <p:ext uri="{BB962C8B-B14F-4D97-AF65-F5344CB8AC3E}">
        <p14:creationId xmlns:p14="http://schemas.microsoft.com/office/powerpoint/2010/main" val="787021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F136A-AA8E-294D-8D10-EAF1190C2B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98C65-82EF-91AE-7DB1-26C5F9790C68}"/>
              </a:ext>
            </a:extLst>
          </p:cNvPr>
          <p:cNvSpPr>
            <a:spLocks noGrp="1"/>
          </p:cNvSpPr>
          <p:nvPr>
            <p:ph type="title"/>
          </p:nvPr>
        </p:nvSpPr>
        <p:spPr/>
        <p:txBody>
          <a:bodyPr lIns="91440" tIns="45720" rIns="91440" bIns="45720" anchor="t"/>
          <a:lstStyle/>
          <a:p>
            <a:r>
              <a:rPr lang="en-US">
                <a:latin typeface="Arial"/>
                <a:ea typeface="Lato"/>
                <a:cs typeface="Arial"/>
              </a:rPr>
              <a:t>6. Data Visualization</a:t>
            </a:r>
          </a:p>
        </p:txBody>
      </p:sp>
      <p:pic>
        <p:nvPicPr>
          <p:cNvPr id="4" name="Picture 3">
            <a:extLst>
              <a:ext uri="{FF2B5EF4-FFF2-40B4-BE49-F238E27FC236}">
                <a16:creationId xmlns:a16="http://schemas.microsoft.com/office/drawing/2014/main" id="{84429898-4C9E-CE99-0289-1038716B24BF}"/>
              </a:ext>
            </a:extLst>
          </p:cNvPr>
          <p:cNvPicPr>
            <a:picLocks noChangeAspect="1"/>
          </p:cNvPicPr>
          <p:nvPr/>
        </p:nvPicPr>
        <p:blipFill>
          <a:blip r:embed="rId2"/>
          <a:stretch>
            <a:fillRect/>
          </a:stretch>
        </p:blipFill>
        <p:spPr>
          <a:xfrm>
            <a:off x="1228045" y="1066470"/>
            <a:ext cx="9735909" cy="4725059"/>
          </a:xfrm>
          <a:prstGeom prst="rect">
            <a:avLst/>
          </a:prstGeom>
        </p:spPr>
      </p:pic>
    </p:spTree>
    <p:extLst>
      <p:ext uri="{BB962C8B-B14F-4D97-AF65-F5344CB8AC3E}">
        <p14:creationId xmlns:p14="http://schemas.microsoft.com/office/powerpoint/2010/main" val="80387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A791E-8698-6E55-E399-04290C5C555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F0B63-20FB-D2D5-C341-6A344C661A0C}"/>
              </a:ext>
            </a:extLst>
          </p:cNvPr>
          <p:cNvSpPr>
            <a:spLocks noGrp="1"/>
          </p:cNvSpPr>
          <p:nvPr>
            <p:ph type="title"/>
          </p:nvPr>
        </p:nvSpPr>
        <p:spPr/>
        <p:txBody>
          <a:bodyPr lIns="91440" tIns="45720" rIns="91440" bIns="45720" anchor="t"/>
          <a:lstStyle/>
          <a:p>
            <a:r>
              <a:rPr lang="en-US">
                <a:latin typeface="Arial"/>
                <a:ea typeface="Lato"/>
                <a:cs typeface="Arial"/>
              </a:rPr>
              <a:t>6. Data Visualization by Streamlit </a:t>
            </a:r>
          </a:p>
        </p:txBody>
      </p:sp>
      <p:pic>
        <p:nvPicPr>
          <p:cNvPr id="4" name="Picture 3">
            <a:extLst>
              <a:ext uri="{FF2B5EF4-FFF2-40B4-BE49-F238E27FC236}">
                <a16:creationId xmlns:a16="http://schemas.microsoft.com/office/drawing/2014/main" id="{FB9CF5C1-EF25-7C0B-44FA-E0612F7787A4}"/>
              </a:ext>
            </a:extLst>
          </p:cNvPr>
          <p:cNvPicPr>
            <a:picLocks noChangeAspect="1"/>
          </p:cNvPicPr>
          <p:nvPr/>
        </p:nvPicPr>
        <p:blipFill>
          <a:blip r:embed="rId2"/>
          <a:stretch>
            <a:fillRect/>
          </a:stretch>
        </p:blipFill>
        <p:spPr>
          <a:xfrm>
            <a:off x="2045328" y="1081545"/>
            <a:ext cx="8101344" cy="4694909"/>
          </a:xfrm>
          <a:prstGeom prst="rect">
            <a:avLst/>
          </a:prstGeom>
        </p:spPr>
      </p:pic>
    </p:spTree>
    <p:extLst>
      <p:ext uri="{BB962C8B-B14F-4D97-AF65-F5344CB8AC3E}">
        <p14:creationId xmlns:p14="http://schemas.microsoft.com/office/powerpoint/2010/main" val="281853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DAC32-97B8-86D9-9478-0A0A7BEEF3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987862-265A-E629-56C4-022AE68E5E61}"/>
              </a:ext>
            </a:extLst>
          </p:cNvPr>
          <p:cNvSpPr>
            <a:spLocks noGrp="1"/>
          </p:cNvSpPr>
          <p:nvPr>
            <p:ph type="title"/>
          </p:nvPr>
        </p:nvSpPr>
        <p:spPr/>
        <p:txBody>
          <a:bodyPr lIns="91440" tIns="45720" rIns="91440" bIns="45720" anchor="t"/>
          <a:lstStyle/>
          <a:p>
            <a:r>
              <a:rPr lang="en-US">
                <a:latin typeface="Arial"/>
                <a:ea typeface="Lato"/>
                <a:cs typeface="Arial"/>
              </a:rPr>
              <a:t>6. Data Visualization by Streamlit </a:t>
            </a:r>
          </a:p>
        </p:txBody>
      </p:sp>
      <p:pic>
        <p:nvPicPr>
          <p:cNvPr id="5" name="Picture 4">
            <a:extLst>
              <a:ext uri="{FF2B5EF4-FFF2-40B4-BE49-F238E27FC236}">
                <a16:creationId xmlns:a16="http://schemas.microsoft.com/office/drawing/2014/main" id="{EC704B2D-23EB-A361-CFBF-DAD754D5A344}"/>
              </a:ext>
            </a:extLst>
          </p:cNvPr>
          <p:cNvPicPr>
            <a:picLocks noChangeAspect="1"/>
          </p:cNvPicPr>
          <p:nvPr/>
        </p:nvPicPr>
        <p:blipFill>
          <a:blip r:embed="rId2"/>
          <a:stretch>
            <a:fillRect/>
          </a:stretch>
        </p:blipFill>
        <p:spPr>
          <a:xfrm>
            <a:off x="2084053" y="1062969"/>
            <a:ext cx="7821947" cy="4732062"/>
          </a:xfrm>
          <a:prstGeom prst="rect">
            <a:avLst/>
          </a:prstGeom>
        </p:spPr>
      </p:pic>
    </p:spTree>
    <p:extLst>
      <p:ext uri="{BB962C8B-B14F-4D97-AF65-F5344CB8AC3E}">
        <p14:creationId xmlns:p14="http://schemas.microsoft.com/office/powerpoint/2010/main" val="140970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D5DED-05E3-EC9D-0F00-BB442D75E7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1559D8-346C-96DE-6171-65189416365D}"/>
              </a:ext>
            </a:extLst>
          </p:cNvPr>
          <p:cNvSpPr>
            <a:spLocks noGrp="1"/>
          </p:cNvSpPr>
          <p:nvPr>
            <p:ph type="title"/>
          </p:nvPr>
        </p:nvSpPr>
        <p:spPr/>
        <p:txBody>
          <a:bodyPr lIns="91440" tIns="45720" rIns="91440" bIns="45720" anchor="t"/>
          <a:lstStyle/>
          <a:p>
            <a:r>
              <a:rPr lang="en-US">
                <a:latin typeface="Arial"/>
                <a:ea typeface="Lato"/>
                <a:cs typeface="Arial"/>
              </a:rPr>
              <a:t>6. Data Visualization by Streamlit </a:t>
            </a:r>
          </a:p>
        </p:txBody>
      </p:sp>
      <p:pic>
        <p:nvPicPr>
          <p:cNvPr id="4" name="Picture 3">
            <a:extLst>
              <a:ext uri="{FF2B5EF4-FFF2-40B4-BE49-F238E27FC236}">
                <a16:creationId xmlns:a16="http://schemas.microsoft.com/office/drawing/2014/main" id="{71717B5B-EEE8-9CC5-BDC1-BC5B3E1B2768}"/>
              </a:ext>
            </a:extLst>
          </p:cNvPr>
          <p:cNvPicPr>
            <a:picLocks noChangeAspect="1"/>
          </p:cNvPicPr>
          <p:nvPr/>
        </p:nvPicPr>
        <p:blipFill>
          <a:blip r:embed="rId2"/>
          <a:stretch>
            <a:fillRect/>
          </a:stretch>
        </p:blipFill>
        <p:spPr>
          <a:xfrm>
            <a:off x="2084873" y="907027"/>
            <a:ext cx="8440887" cy="5043945"/>
          </a:xfrm>
          <a:prstGeom prst="rect">
            <a:avLst/>
          </a:prstGeom>
        </p:spPr>
      </p:pic>
    </p:spTree>
    <p:extLst>
      <p:ext uri="{BB962C8B-B14F-4D97-AF65-F5344CB8AC3E}">
        <p14:creationId xmlns:p14="http://schemas.microsoft.com/office/powerpoint/2010/main" val="129440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2F6A1-BBA4-17B6-8806-7A1BAEF2B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6C80D-AEF2-A18B-C3E7-C95A6A4F4F97}"/>
              </a:ext>
            </a:extLst>
          </p:cNvPr>
          <p:cNvSpPr>
            <a:spLocks noGrp="1"/>
          </p:cNvSpPr>
          <p:nvPr>
            <p:ph type="title"/>
          </p:nvPr>
        </p:nvSpPr>
        <p:spPr>
          <a:xfrm>
            <a:off x="1830541" y="2743665"/>
            <a:ext cx="8530918" cy="1535258"/>
          </a:xfrm>
        </p:spPr>
        <p:txBody>
          <a:bodyPr lIns="91440" tIns="45720" rIns="91440" bIns="45720" anchor="t"/>
          <a:lstStyle/>
          <a:p>
            <a:r>
              <a:rPr lang="en-US">
                <a:latin typeface="Arial"/>
                <a:ea typeface="Lato"/>
                <a:cs typeface="Arial"/>
              </a:rPr>
              <a:t>7. Tổng kết</a:t>
            </a:r>
          </a:p>
        </p:txBody>
      </p:sp>
    </p:spTree>
    <p:extLst>
      <p:ext uri="{BB962C8B-B14F-4D97-AF65-F5344CB8AC3E}">
        <p14:creationId xmlns:p14="http://schemas.microsoft.com/office/powerpoint/2010/main" val="2660636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2D610-555A-5FAA-5432-8B39245068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177767-146B-2F88-2770-354BAF5D2B6A}"/>
              </a:ext>
            </a:extLst>
          </p:cNvPr>
          <p:cNvSpPr>
            <a:spLocks noGrp="1"/>
          </p:cNvSpPr>
          <p:nvPr>
            <p:ph type="title"/>
          </p:nvPr>
        </p:nvSpPr>
        <p:spPr/>
        <p:txBody>
          <a:bodyPr/>
          <a:lstStyle/>
          <a:p>
            <a:r>
              <a:rPr lang="en-US"/>
              <a:t>1. Tổng quan bài toán</a:t>
            </a:r>
          </a:p>
        </p:txBody>
      </p:sp>
      <p:sp>
        <p:nvSpPr>
          <p:cNvPr id="5" name="TextBox 4">
            <a:extLst>
              <a:ext uri="{FF2B5EF4-FFF2-40B4-BE49-F238E27FC236}">
                <a16:creationId xmlns:a16="http://schemas.microsoft.com/office/drawing/2014/main" id="{73B87756-F3B2-FA03-D8EB-3C2A0C0EBEF3}"/>
              </a:ext>
            </a:extLst>
          </p:cNvPr>
          <p:cNvSpPr txBox="1"/>
          <p:nvPr/>
        </p:nvSpPr>
        <p:spPr>
          <a:xfrm>
            <a:off x="432619" y="920621"/>
            <a:ext cx="10215716" cy="1477328"/>
          </a:xfrm>
          <a:prstGeom prst="rect">
            <a:avLst/>
          </a:prstGeom>
          <a:noFill/>
        </p:spPr>
        <p:txBody>
          <a:bodyPr wrap="square" rtlCol="0">
            <a:spAutoFit/>
          </a:bodyPr>
          <a:lstStyle/>
          <a:p>
            <a:r>
              <a:rPr lang="en-US" b="1">
                <a:latin typeface="Lato" panose="020F0502020204030203" pitchFamily="34" charset="0"/>
                <a:ea typeface="Lato" panose="020F0502020204030203" pitchFamily="34" charset="0"/>
                <a:cs typeface="Lato" panose="020F0502020204030203" pitchFamily="34" charset="0"/>
              </a:rPr>
              <a:t>Đặt vấn đề:</a:t>
            </a:r>
          </a:p>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Biến đổi khí hậu toàn cầu ngày càng phức tạp.</a:t>
            </a:r>
          </a:p>
          <a:p>
            <a:pPr marL="285750" indent="-285750">
              <a:buFont typeface="Arial" panose="020B0604020202020204" pitchFamily="34" charset="0"/>
              <a:buChar char="•"/>
            </a:pPr>
            <a:r>
              <a:rPr lang="vi-VN">
                <a:latin typeface="Lato" panose="020F0502020204030203" pitchFamily="34" charset="0"/>
                <a:ea typeface="Lato" panose="020F0502020204030203" pitchFamily="34" charset="0"/>
                <a:cs typeface="Lato" panose="020F0502020204030203" pitchFamily="34" charset="0"/>
              </a:rPr>
              <a:t>Phân tích dữ liệu khí hậu hỗ trợ quản lý tài nguyên, hoạch định chính sách, và ứng phó môi trường.</a:t>
            </a:r>
            <a:endParaRPr lang="en-US">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Dữ liệu khí hậu là </a:t>
            </a:r>
            <a:r>
              <a:rPr lang="vi-VN">
                <a:latin typeface="Lato" panose="020F0502020204030203" pitchFamily="34" charset="0"/>
                <a:ea typeface="Lato" panose="020F0502020204030203" pitchFamily="34" charset="0"/>
                <a:cs typeface="Lato" panose="020F0502020204030203" pitchFamily="34" charset="0"/>
              </a:rPr>
              <a:t>cơ sở để dự</a:t>
            </a:r>
            <a:r>
              <a:rPr lang="en-US">
                <a:latin typeface="Lato" panose="020F0502020204030203" pitchFamily="34" charset="0"/>
                <a:ea typeface="Lato" panose="020F0502020204030203" pitchFamily="34" charset="0"/>
                <a:cs typeface="Lato" panose="020F0502020204030203" pitchFamily="34" charset="0"/>
              </a:rPr>
              <a:t> </a:t>
            </a:r>
            <a:r>
              <a:rPr lang="vi-VN">
                <a:latin typeface="Lato" panose="020F0502020204030203" pitchFamily="34" charset="0"/>
                <a:ea typeface="Lato" panose="020F0502020204030203" pitchFamily="34" charset="0"/>
                <a:cs typeface="Lato" panose="020F0502020204030203" pitchFamily="34" charset="0"/>
              </a:rPr>
              <a:t>báo và xây dựng các kịch bản về biến đổi khí hậu trong tương lai</a:t>
            </a:r>
            <a:r>
              <a:rPr lang="en-US">
                <a:latin typeface="Lato" panose="020F0502020204030203" pitchFamily="34" charset="0"/>
                <a:ea typeface="Lato" panose="020F0502020204030203" pitchFamily="34" charset="0"/>
                <a:cs typeface="Lato" panose="020F0502020204030203" pitchFamily="34" charset="0"/>
              </a:rPr>
              <a:t>.</a:t>
            </a:r>
          </a:p>
        </p:txBody>
      </p:sp>
      <p:sp>
        <p:nvSpPr>
          <p:cNvPr id="4" name="TextBox 3">
            <a:extLst>
              <a:ext uri="{FF2B5EF4-FFF2-40B4-BE49-F238E27FC236}">
                <a16:creationId xmlns:a16="http://schemas.microsoft.com/office/drawing/2014/main" id="{1A562C4A-4B91-98F7-7564-F6F821EA548E}"/>
              </a:ext>
            </a:extLst>
          </p:cNvPr>
          <p:cNvSpPr txBox="1"/>
          <p:nvPr/>
        </p:nvSpPr>
        <p:spPr>
          <a:xfrm>
            <a:off x="338736" y="2539933"/>
            <a:ext cx="10215716" cy="1477328"/>
          </a:xfrm>
          <a:prstGeom prst="rect">
            <a:avLst/>
          </a:prstGeom>
          <a:noFill/>
        </p:spPr>
        <p:txBody>
          <a:bodyPr wrap="square" rtlCol="0">
            <a:spAutoFit/>
          </a:bodyPr>
          <a:lstStyle/>
          <a:p>
            <a:r>
              <a:rPr lang="en-US" b="1">
                <a:latin typeface="Lato" panose="020F0502020204030203" pitchFamily="34" charset="0"/>
                <a:ea typeface="Lato" panose="020F0502020204030203" pitchFamily="34" charset="0"/>
                <a:cs typeface="Lato" panose="020F0502020204030203" pitchFamily="34" charset="0"/>
              </a:rPr>
              <a:t>Nguồn dữ liệu:</a:t>
            </a:r>
          </a:p>
          <a:p>
            <a:pPr marL="285750" indent="-285750">
              <a:buFont typeface="Arial" panose="020B0604020202020204" pitchFamily="34" charset="0"/>
              <a:buChar char="•"/>
            </a:pPr>
            <a:r>
              <a:rPr lang="en-US"/>
              <a:t>Climate Data Store (CDS): </a:t>
            </a:r>
            <a:r>
              <a:rPr lang="vi-VN"/>
              <a:t>Phát triển bởi </a:t>
            </a:r>
            <a:r>
              <a:rPr lang="vi-VN" b="1"/>
              <a:t>ECMWF</a:t>
            </a:r>
            <a:r>
              <a:rPr lang="vi-VN"/>
              <a:t> trong chương trình </a:t>
            </a:r>
            <a:r>
              <a:rPr lang="vi-VN" b="1"/>
              <a:t>Copernicus</a:t>
            </a:r>
            <a:r>
              <a:rPr lang="en-US">
                <a:latin typeface="Lato" panose="020F0502020204030203" pitchFamily="34" charset="0"/>
                <a:ea typeface="Lato" panose="020F0502020204030203" pitchFamily="34" charset="0"/>
                <a:cs typeface="Lato" panose="020F0502020204030203" pitchFamily="34" charset="0"/>
              </a:rPr>
              <a:t>.</a:t>
            </a:r>
          </a:p>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B</a:t>
            </a:r>
            <a:r>
              <a:rPr lang="vi-VN">
                <a:latin typeface="Lato" panose="020F0502020204030203" pitchFamily="34" charset="0"/>
                <a:ea typeface="Lato" panose="020F0502020204030203" pitchFamily="34" charset="0"/>
                <a:cs typeface="Lato" panose="020F0502020204030203" pitchFamily="34" charset="0"/>
              </a:rPr>
              <a:t>ao gồm thông tin về nhiệt độ, lượng mưa, gió, độ ẩm và nhiều yếu tố khí hậu khác, với</a:t>
            </a:r>
            <a:r>
              <a:rPr lang="en-US">
                <a:latin typeface="Lato" panose="020F0502020204030203" pitchFamily="34" charset="0"/>
                <a:ea typeface="Lato" panose="020F0502020204030203" pitchFamily="34" charset="0"/>
                <a:cs typeface="Lato" panose="020F0502020204030203" pitchFamily="34" charset="0"/>
              </a:rPr>
              <a:t> </a:t>
            </a:r>
            <a:r>
              <a:rPr lang="vi-VN">
                <a:latin typeface="Lato" panose="020F0502020204030203" pitchFamily="34" charset="0"/>
                <a:ea typeface="Lato" panose="020F0502020204030203" pitchFamily="34" charset="0"/>
                <a:cs typeface="Lato" panose="020F0502020204030203" pitchFamily="34" charset="0"/>
              </a:rPr>
              <a:t>phạm vi không gian và thời gian đa dạng.</a:t>
            </a:r>
            <a:endParaRPr lang="en-US">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Dễ tiếp cận thông qua api do tổ chức cung cấp.</a:t>
            </a:r>
          </a:p>
        </p:txBody>
      </p:sp>
      <p:sp>
        <p:nvSpPr>
          <p:cNvPr id="6" name="TextBox 5">
            <a:extLst>
              <a:ext uri="{FF2B5EF4-FFF2-40B4-BE49-F238E27FC236}">
                <a16:creationId xmlns:a16="http://schemas.microsoft.com/office/drawing/2014/main" id="{449CEF4C-4625-5845-C875-7D9CE6FC2F06}"/>
              </a:ext>
            </a:extLst>
          </p:cNvPr>
          <p:cNvSpPr txBox="1"/>
          <p:nvPr/>
        </p:nvSpPr>
        <p:spPr>
          <a:xfrm>
            <a:off x="432619" y="4389241"/>
            <a:ext cx="10215716" cy="646331"/>
          </a:xfrm>
          <a:prstGeom prst="rect">
            <a:avLst/>
          </a:prstGeom>
          <a:noFill/>
        </p:spPr>
        <p:txBody>
          <a:bodyPr wrap="square" rtlCol="0">
            <a:spAutoFit/>
          </a:bodyPr>
          <a:lstStyle/>
          <a:p>
            <a:r>
              <a:rPr lang="en-US" b="1">
                <a:latin typeface="Lato" panose="020F0502020204030203" pitchFamily="34" charset="0"/>
                <a:ea typeface="Lato" panose="020F0502020204030203" pitchFamily="34" charset="0"/>
                <a:cs typeface="Lato" panose="020F0502020204030203" pitchFamily="34" charset="0"/>
              </a:rPr>
              <a:t>Mục tiêu:</a:t>
            </a:r>
          </a:p>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Xây dựng data pipeline tự động thu thập, biến đổi, phân tích và trực quan hóa dữ liệu.</a:t>
            </a:r>
          </a:p>
        </p:txBody>
      </p:sp>
    </p:spTree>
    <p:extLst>
      <p:ext uri="{BB962C8B-B14F-4D97-AF65-F5344CB8AC3E}">
        <p14:creationId xmlns:p14="http://schemas.microsoft.com/office/powerpoint/2010/main" val="696487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F18D5-59C1-1D32-7FF5-685A46D4C3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025D59-A47A-E22F-053B-6B2426045024}"/>
              </a:ext>
            </a:extLst>
          </p:cNvPr>
          <p:cNvSpPr>
            <a:spLocks noGrp="1"/>
          </p:cNvSpPr>
          <p:nvPr>
            <p:ph type="title"/>
          </p:nvPr>
        </p:nvSpPr>
        <p:spPr/>
        <p:txBody>
          <a:bodyPr lIns="91440" tIns="45720" rIns="91440" bIns="45720" anchor="t"/>
          <a:lstStyle/>
          <a:p>
            <a:r>
              <a:rPr lang="en-US">
                <a:latin typeface="Arial"/>
                <a:ea typeface="Lato"/>
                <a:cs typeface="Arial"/>
              </a:rPr>
              <a:t>7. Tổng kết</a:t>
            </a:r>
          </a:p>
        </p:txBody>
      </p:sp>
      <p:sp>
        <p:nvSpPr>
          <p:cNvPr id="2" name="TextBox 1">
            <a:extLst>
              <a:ext uri="{FF2B5EF4-FFF2-40B4-BE49-F238E27FC236}">
                <a16:creationId xmlns:a16="http://schemas.microsoft.com/office/drawing/2014/main" id="{CDB7EA77-CD2E-FB7D-9F57-8B2E36DE1C79}"/>
              </a:ext>
            </a:extLst>
          </p:cNvPr>
          <p:cNvSpPr txBox="1"/>
          <p:nvPr/>
        </p:nvSpPr>
        <p:spPr>
          <a:xfrm>
            <a:off x="206656" y="741680"/>
            <a:ext cx="11192864" cy="4196020"/>
          </a:xfrm>
          <a:prstGeom prst="rect">
            <a:avLst/>
          </a:prstGeom>
          <a:noFill/>
        </p:spPr>
        <p:txBody>
          <a:bodyPr wrap="square" rtlCol="0">
            <a:spAutoFit/>
          </a:bodyPr>
          <a:lstStyle/>
          <a:p>
            <a:pPr>
              <a:lnSpc>
                <a:spcPct val="150000"/>
              </a:lnSpc>
            </a:pPr>
            <a:r>
              <a:rPr lang="en-US" b="1">
                <a:latin typeface="Arial" panose="020B0604020202020204" pitchFamily="34" charset="0"/>
                <a:cs typeface="Arial" panose="020B0604020202020204" pitchFamily="34" charset="0"/>
              </a:rPr>
              <a:t>Công nghệ: </a:t>
            </a:r>
          </a:p>
          <a:p>
            <a:pPr marL="285750"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Docker: Đóng gói code và các thư viện cần thiết để chạy pipeline.</a:t>
            </a:r>
          </a:p>
          <a:p>
            <a:pPr marL="285750"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Mage: Lập lịch và quản lý luồng.</a:t>
            </a:r>
          </a:p>
          <a:p>
            <a:pPr marL="285750"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Google Cloud Platform (GCP):</a:t>
            </a:r>
          </a:p>
          <a:p>
            <a:pPr marL="742950" lvl="2"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Google Cloud Storage (GCS): data lake chứa dữ liệu thô.</a:t>
            </a:r>
          </a:p>
          <a:p>
            <a:pPr marL="742950" lvl="2"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Google BigQuery: data warehouse chứa dữ liệu đã được làm sạch và biến đổi.</a:t>
            </a:r>
          </a:p>
          <a:p>
            <a:pPr marL="285750"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Spark: làm sạch, biến đổi và chuẩn bị dữ liệu cho mục đích phân tích</a:t>
            </a:r>
          </a:p>
          <a:p>
            <a:pPr marL="285750"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Kafka: giả lập streaming data.</a:t>
            </a:r>
          </a:p>
          <a:p>
            <a:pPr marL="285750"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Terraform: triển khai hệ thống lên GCP.</a:t>
            </a:r>
          </a:p>
          <a:p>
            <a:pPr marL="285750" indent="-285750">
              <a:lnSpc>
                <a:spcPct val="150000"/>
              </a:lnSpc>
              <a:buFont typeface="Arial" panose="020B0604020202020204" pitchFamily="34" charset="0"/>
              <a:buChar char="•"/>
            </a:pPr>
            <a:r>
              <a:rPr lang="vi-VN" sz="1600">
                <a:latin typeface="Lato" panose="020F0502020204030203" pitchFamily="34" charset="0"/>
                <a:ea typeface="Lato" panose="020F0502020204030203" pitchFamily="34" charset="0"/>
                <a:cs typeface="Lato" panose="020F0502020204030203" pitchFamily="34" charset="0"/>
              </a:rPr>
              <a:t>Streamlit: trực quan hóa dữ liệu.</a:t>
            </a:r>
          </a:p>
          <a:p>
            <a:pPr marL="285750" indent="-285750">
              <a:lnSpc>
                <a:spcPct val="150000"/>
              </a:lnSpc>
              <a:buFontTx/>
              <a:buChar char="-"/>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392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621509-997C-476D-938F-6C859768F96C}"/>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latin typeface="Arial" panose="020B0604020202020204" pitchFamily="34" charset="0"/>
                <a:cs typeface="Arial" panose="020B0604020202020204" pitchFamily="34" charset="0"/>
              </a:rPr>
              <a:t>THANK YOU !</a:t>
            </a:r>
          </a:p>
        </p:txBody>
      </p:sp>
    </p:spTree>
    <p:extLst>
      <p:ext uri="{BB962C8B-B14F-4D97-AF65-F5344CB8AC3E}">
        <p14:creationId xmlns:p14="http://schemas.microsoft.com/office/powerpoint/2010/main" val="395499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A6CC3-EE89-3961-59AA-80C9844A5F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3757AD-CDF3-6627-772B-B30C3BBA17A3}"/>
              </a:ext>
            </a:extLst>
          </p:cNvPr>
          <p:cNvSpPr>
            <a:spLocks noGrp="1"/>
          </p:cNvSpPr>
          <p:nvPr>
            <p:ph type="title"/>
          </p:nvPr>
        </p:nvSpPr>
        <p:spPr/>
        <p:txBody>
          <a:bodyPr/>
          <a:lstStyle/>
          <a:p>
            <a:r>
              <a:rPr lang="en-US"/>
              <a:t>1. Tổng quan bài toán</a:t>
            </a:r>
          </a:p>
        </p:txBody>
      </p:sp>
      <p:pic>
        <p:nvPicPr>
          <p:cNvPr id="4" name="Picture 3" descr="A diagram of a company&#10;&#10;Description automatically generated">
            <a:extLst>
              <a:ext uri="{FF2B5EF4-FFF2-40B4-BE49-F238E27FC236}">
                <a16:creationId xmlns:a16="http://schemas.microsoft.com/office/drawing/2014/main" id="{4C8D3C3E-D155-723D-4698-D62A13E4E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82" y="1323191"/>
            <a:ext cx="10288436" cy="4835102"/>
          </a:xfrm>
          <a:prstGeom prst="rect">
            <a:avLst/>
          </a:prstGeom>
        </p:spPr>
      </p:pic>
      <p:sp>
        <p:nvSpPr>
          <p:cNvPr id="5" name="TextBox 4">
            <a:extLst>
              <a:ext uri="{FF2B5EF4-FFF2-40B4-BE49-F238E27FC236}">
                <a16:creationId xmlns:a16="http://schemas.microsoft.com/office/drawing/2014/main" id="{B319B412-A11C-945A-FB36-665CE30C5A8F}"/>
              </a:ext>
            </a:extLst>
          </p:cNvPr>
          <p:cNvSpPr txBox="1"/>
          <p:nvPr/>
        </p:nvSpPr>
        <p:spPr>
          <a:xfrm>
            <a:off x="849854" y="953859"/>
            <a:ext cx="4089196" cy="369332"/>
          </a:xfrm>
          <a:prstGeom prst="rect">
            <a:avLst/>
          </a:prstGeom>
          <a:noFill/>
        </p:spPr>
        <p:txBody>
          <a:bodyPr wrap="none" rtlCol="0">
            <a:spAutoFit/>
          </a:bodyPr>
          <a:lstStyle/>
          <a:p>
            <a:r>
              <a:rPr lang="en-US" b="1"/>
              <a:t>Kiến trúc tổng thể và công nghệ sử dụng:</a:t>
            </a:r>
          </a:p>
        </p:txBody>
      </p:sp>
    </p:spTree>
    <p:extLst>
      <p:ext uri="{BB962C8B-B14F-4D97-AF65-F5344CB8AC3E}">
        <p14:creationId xmlns:p14="http://schemas.microsoft.com/office/powerpoint/2010/main" val="3219310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4E80-333A-7D41-49D0-FB3B65068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3CF7B5-3200-4469-4C29-CDFF01BEBED4}"/>
              </a:ext>
            </a:extLst>
          </p:cNvPr>
          <p:cNvSpPr>
            <a:spLocks noGrp="1"/>
          </p:cNvSpPr>
          <p:nvPr>
            <p:ph type="title"/>
          </p:nvPr>
        </p:nvSpPr>
        <p:spPr>
          <a:xfrm>
            <a:off x="3413156" y="2860895"/>
            <a:ext cx="5365688" cy="1535258"/>
          </a:xfrm>
        </p:spPr>
        <p:txBody>
          <a:bodyPr anchor="ctr"/>
          <a:lstStyle/>
          <a:p>
            <a:r>
              <a:rPr lang="en-US"/>
              <a:t>2. Dữ liệu</a:t>
            </a:r>
          </a:p>
        </p:txBody>
      </p:sp>
    </p:spTree>
    <p:extLst>
      <p:ext uri="{BB962C8B-B14F-4D97-AF65-F5344CB8AC3E}">
        <p14:creationId xmlns:p14="http://schemas.microsoft.com/office/powerpoint/2010/main" val="3180051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a:t>2. Dữ liệu</a:t>
            </a:r>
          </a:p>
        </p:txBody>
      </p:sp>
      <p:sp>
        <p:nvSpPr>
          <p:cNvPr id="5" name="TextBox 4">
            <a:extLst>
              <a:ext uri="{FF2B5EF4-FFF2-40B4-BE49-F238E27FC236}">
                <a16:creationId xmlns:a16="http://schemas.microsoft.com/office/drawing/2014/main" id="{D7FB0FC5-29F5-C5D7-9A80-A1AFDAD73D6E}"/>
              </a:ext>
            </a:extLst>
          </p:cNvPr>
          <p:cNvSpPr txBox="1"/>
          <p:nvPr/>
        </p:nvSpPr>
        <p:spPr>
          <a:xfrm>
            <a:off x="432619" y="920621"/>
            <a:ext cx="10215716" cy="5016758"/>
          </a:xfrm>
          <a:prstGeom prst="rect">
            <a:avLst/>
          </a:prstGeom>
          <a:noFill/>
        </p:spPr>
        <p:txBody>
          <a:bodyPr wrap="square" rtlCol="0">
            <a:spAutoFit/>
          </a:bodyPr>
          <a:lstStyle/>
          <a:p>
            <a:r>
              <a:rPr lang="en-US" sz="1600" b="1" err="1">
                <a:latin typeface="Lato" panose="020F0502020204030203" pitchFamily="34" charset="0"/>
                <a:ea typeface="Lato" panose="020F0502020204030203" pitchFamily="34" charset="0"/>
                <a:cs typeface="Lato" panose="020F0502020204030203" pitchFamily="34" charset="0"/>
              </a:rPr>
              <a:t>Bộ</a:t>
            </a:r>
            <a:r>
              <a:rPr lang="en-US" sz="1600" b="1">
                <a:latin typeface="Lato" panose="020F0502020204030203" pitchFamily="34" charset="0"/>
                <a:ea typeface="Lato" panose="020F0502020204030203" pitchFamily="34" charset="0"/>
                <a:cs typeface="Lato" panose="020F0502020204030203" pitchFamily="34" charset="0"/>
              </a:rPr>
              <a:t> </a:t>
            </a:r>
            <a:r>
              <a:rPr lang="en-US" sz="1600" b="1" err="1">
                <a:latin typeface="Lato" panose="020F0502020204030203" pitchFamily="34" charset="0"/>
                <a:ea typeface="Lato" panose="020F0502020204030203" pitchFamily="34" charset="0"/>
                <a:cs typeface="Lato" panose="020F0502020204030203" pitchFamily="34" charset="0"/>
              </a:rPr>
              <a:t>dữ</a:t>
            </a:r>
            <a:r>
              <a:rPr lang="en-US" sz="1600" b="1">
                <a:latin typeface="Lato" panose="020F0502020204030203" pitchFamily="34" charset="0"/>
                <a:ea typeface="Lato" panose="020F0502020204030203" pitchFamily="34" charset="0"/>
                <a:cs typeface="Lato" panose="020F0502020204030203" pitchFamily="34" charset="0"/>
              </a:rPr>
              <a:t> </a:t>
            </a:r>
            <a:r>
              <a:rPr lang="en-US" sz="1600" b="1"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a:t>
            </a:r>
          </a:p>
          <a:p>
            <a:pPr marL="285750" indent="-285750">
              <a:buFont typeface="Arial" panose="020B0604020202020204" pitchFamily="34" charset="0"/>
              <a:buChar char="•"/>
            </a:pPr>
            <a:r>
              <a:rPr lang="en-US" sz="1600" err="1">
                <a:latin typeface="Lato" panose="020F0502020204030203" pitchFamily="34" charset="0"/>
                <a:ea typeface="Lato" panose="020F0502020204030203" pitchFamily="34" charset="0"/>
                <a:cs typeface="Lato" panose="020F0502020204030203" pitchFamily="34" charset="0"/>
              </a:rPr>
              <a:t>Dữ</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thời</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tiết</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được</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lấy</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từ</a:t>
            </a:r>
            <a:r>
              <a:rPr lang="en-US" sz="1600">
                <a:latin typeface="Lato" panose="020F0502020204030203" pitchFamily="34" charset="0"/>
                <a:ea typeface="Lato" panose="020F0502020204030203" pitchFamily="34" charset="0"/>
                <a:cs typeface="Lato" panose="020F0502020204030203" pitchFamily="34" charset="0"/>
              </a:rPr>
              <a:t> website Climate Data Store </a:t>
            </a:r>
            <a:r>
              <a:rPr lang="en-US" sz="1600" err="1">
                <a:latin typeface="Lato" panose="020F0502020204030203" pitchFamily="34" charset="0"/>
                <a:ea typeface="Lato" panose="020F0502020204030203" pitchFamily="34" charset="0"/>
                <a:cs typeface="Lato" panose="020F0502020204030203" pitchFamily="34" charset="0"/>
              </a:rPr>
              <a:t>và</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được</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tổ</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chức</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theo</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giờ</a:t>
            </a:r>
            <a:r>
              <a:rPr lang="en-US" sz="1600">
                <a:latin typeface="Lato" panose="020F0502020204030203" pitchFamily="34" charset="0"/>
                <a:ea typeface="Lato" panose="020F0502020204030203" pitchFamily="34" charset="0"/>
                <a:cs typeface="Lato" panose="020F0502020204030203" pitchFamily="34" charset="0"/>
              </a:rPr>
              <a:t>  </a:t>
            </a:r>
            <a:r>
              <a:rPr lang="en-US" sz="1600">
                <a:latin typeface="Lato" panose="020F0502020204030203" pitchFamily="34" charset="0"/>
                <a:ea typeface="Lato" panose="020F0502020204030203" pitchFamily="34" charset="0"/>
                <a:cs typeface="Lato" panose="020F0502020204030203" pitchFamily="34" charset="0"/>
                <a:hlinkClick r:id="rId2"/>
              </a:rPr>
              <a:t>https://cds.climate.copernicus.eu/datasets/reanalysis-era5-single-levels</a:t>
            </a:r>
            <a:r>
              <a:rPr lang="en-US" sz="1600">
                <a:latin typeface="Lato" panose="020F0502020204030203" pitchFamily="34" charset="0"/>
                <a:ea typeface="Lato" panose="020F0502020204030203" pitchFamily="34" charset="0"/>
                <a:cs typeface="Lato" panose="020F0502020204030203" pitchFamily="34" charset="0"/>
              </a:rPr>
              <a:t>)</a:t>
            </a:r>
          </a:p>
          <a:p>
            <a:pPr marL="285750" indent="-285750">
              <a:buFont typeface="Arial" panose="020B0604020202020204" pitchFamily="34" charset="0"/>
              <a:buChar char="•"/>
            </a:pPr>
            <a:r>
              <a:rPr lang="en-US" sz="1600" err="1">
                <a:latin typeface="Lato" panose="020F0502020204030203" pitchFamily="34" charset="0"/>
                <a:ea typeface="Lato" panose="020F0502020204030203" pitchFamily="34" charset="0"/>
                <a:cs typeface="Lato" panose="020F0502020204030203" pitchFamily="34" charset="0"/>
              </a:rPr>
              <a:t>Dữ</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đưuọc</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lấy</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trong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khoảng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thời</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gian</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từ</a:t>
            </a:r>
            <a:r>
              <a:rPr lang="en-US" sz="1600">
                <a:latin typeface="Lato" panose="020F0502020204030203" pitchFamily="34" charset="0"/>
                <a:ea typeface="Lato" panose="020F0502020204030203" pitchFamily="34" charset="0"/>
                <a:cs typeface="Lato" panose="020F0502020204030203" pitchFamily="34" charset="0"/>
              </a:rPr>
              <a:t> 01/01/2022 – 31/10/2024 </a:t>
            </a:r>
            <a:r>
              <a:rPr lang="en-US" sz="1600" err="1">
                <a:latin typeface="Lato" panose="020F0502020204030203" pitchFamily="34" charset="0"/>
                <a:ea typeface="Lato" panose="020F0502020204030203" pitchFamily="34" charset="0"/>
                <a:cs typeface="Lato" panose="020F0502020204030203" pitchFamily="34" charset="0"/>
              </a:rPr>
              <a:t>và</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trong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phạm</a:t>
            </a:r>
            <a:r>
              <a:rPr lang="en-US" sz="1600">
                <a:latin typeface="Lato" panose="020F0502020204030203" pitchFamily="34" charset="0"/>
                <a:ea typeface="Lato" panose="020F0502020204030203" pitchFamily="34" charset="0"/>
                <a:cs typeface="Lato" panose="020F0502020204030203" pitchFamily="34" charset="0"/>
              </a:rPr>
              <a:t> vi </a:t>
            </a:r>
            <a:r>
              <a:rPr lang="en-US" sz="1600" err="1">
                <a:latin typeface="Lato" panose="020F0502020204030203" pitchFamily="34" charset="0"/>
                <a:ea typeface="Lato" panose="020F0502020204030203" pitchFamily="34" charset="0"/>
                <a:cs typeface="Lato" panose="020F0502020204030203" pitchFamily="34" charset="0"/>
              </a:rPr>
              <a:t>Việt</a:t>
            </a:r>
            <a:r>
              <a:rPr lang="en-US" sz="1600">
                <a:latin typeface="Lato" panose="020F0502020204030203" pitchFamily="34" charset="0"/>
                <a:ea typeface="Lato" panose="020F0502020204030203" pitchFamily="34" charset="0"/>
                <a:cs typeface="Lato" panose="020F0502020204030203" pitchFamily="34" charset="0"/>
              </a:rPr>
              <a:t> Nam</a:t>
            </a:r>
          </a:p>
          <a:p>
            <a:pPr marL="285750" indent="-285750">
              <a:buFont typeface="Arial" panose="020B0604020202020204" pitchFamily="34" charset="0"/>
              <a:buChar char="•"/>
            </a:pPr>
            <a:r>
              <a:rPr lang="en-US" sz="1600" err="1">
                <a:latin typeface="Lato" panose="020F0502020204030203" pitchFamily="34" charset="0"/>
                <a:ea typeface="Lato" panose="020F0502020204030203" pitchFamily="34" charset="0"/>
                <a:cs typeface="Lato" panose="020F0502020204030203" pitchFamily="34" charset="0"/>
              </a:rPr>
              <a:t>Kích</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thước</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dữ</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 15GB </a:t>
            </a:r>
            <a:r>
              <a:rPr lang="en-US" sz="1600" err="1">
                <a:latin typeface="Lato" panose="020F0502020204030203" pitchFamily="34" charset="0"/>
                <a:ea typeface="Lato" panose="020F0502020204030203" pitchFamily="34" charset="0"/>
                <a:cs typeface="Lato" panose="020F0502020204030203" pitchFamily="34" charset="0"/>
              </a:rPr>
              <a:t>với</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gần</a:t>
            </a:r>
            <a:r>
              <a:rPr lang="en-US" sz="1600">
                <a:latin typeface="Lato" panose="020F0502020204030203" pitchFamily="34" charset="0"/>
                <a:ea typeface="Lato" panose="020F0502020204030203" pitchFamily="34" charset="0"/>
                <a:cs typeface="Lato" panose="020F0502020204030203" pitchFamily="34" charset="0"/>
              </a:rPr>
              <a:t> 80000000 </a:t>
            </a:r>
            <a:r>
              <a:rPr lang="en-US" sz="1600" err="1">
                <a:latin typeface="Lato" panose="020F0502020204030203" pitchFamily="34" charset="0"/>
                <a:ea typeface="Lato" panose="020F0502020204030203" pitchFamily="34" charset="0"/>
                <a:cs typeface="Lato" panose="020F0502020204030203" pitchFamily="34" charset="0"/>
              </a:rPr>
              <a:t>bản</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ghi</a:t>
            </a:r>
            <a:endParaRPr lang="en-US" sz="160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600" err="1">
                <a:latin typeface="Lato" panose="020F0502020204030203" pitchFamily="34" charset="0"/>
                <a:ea typeface="Lato" panose="020F0502020204030203" pitchFamily="34" charset="0"/>
                <a:cs typeface="Lato" panose="020F0502020204030203" pitchFamily="34" charset="0"/>
              </a:rPr>
              <a:t>Các</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trường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dữ</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 bao </a:t>
            </a:r>
            <a:r>
              <a:rPr lang="en-US" sz="1600" err="1">
                <a:latin typeface="Lato" panose="020F0502020204030203" pitchFamily="34" charset="0"/>
                <a:ea typeface="Lato" panose="020F0502020204030203" pitchFamily="34" charset="0"/>
                <a:cs typeface="Lato" panose="020F0502020204030203" pitchFamily="34" charset="0"/>
              </a:rPr>
              <a:t>gồm</a:t>
            </a:r>
            <a:r>
              <a:rPr lang="en-US" sz="1600">
                <a:latin typeface="Lato" panose="020F0502020204030203" pitchFamily="34" charset="0"/>
                <a:ea typeface="Lato" panose="020F0502020204030203" pitchFamily="34" charset="0"/>
                <a:cs typeface="Lato" panose="020F0502020204030203" pitchFamily="34" charset="0"/>
              </a:rPr>
              <a:t>:</a:t>
            </a:r>
          </a:p>
          <a:p>
            <a:pPr marL="742950" lvl="1" indent="-285750">
              <a:buFont typeface="Courier New" panose="02070309020205020404" pitchFamily="49" charset="0"/>
              <a:buChar char="o"/>
            </a:pPr>
            <a:r>
              <a:rPr lang="en-US" sz="1600">
                <a:latin typeface="Lato" panose="020F0502020204030203" pitchFamily="34" charset="0"/>
                <a:ea typeface="Lato" panose="020F0502020204030203" pitchFamily="34" charset="0"/>
                <a:cs typeface="Lato" panose="020F0502020204030203" pitchFamily="34" charset="0"/>
              </a:rPr>
              <a:t>time: </a:t>
            </a:r>
            <a:r>
              <a:rPr lang="en-US" sz="1600" err="1">
                <a:latin typeface="Lato" panose="020F0502020204030203" pitchFamily="34" charset="0"/>
                <a:ea typeface="Lato" panose="020F0502020204030203" pitchFamily="34" charset="0"/>
                <a:cs typeface="Lato" panose="020F0502020204030203" pitchFamily="34" charset="0"/>
              </a:rPr>
              <a:t>thời</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gian</a:t>
            </a:r>
            <a:r>
              <a:rPr lang="en-US" sz="1600">
                <a:latin typeface="Lato" panose="020F0502020204030203" pitchFamily="34" charset="0"/>
                <a:ea typeface="Lato" panose="020F0502020204030203" pitchFamily="34" charset="0"/>
                <a:cs typeface="Lato" panose="020F0502020204030203" pitchFamily="34" charset="0"/>
              </a:rPr>
              <a:t> đo</a:t>
            </a:r>
          </a:p>
          <a:p>
            <a:pPr marL="742950" lvl="1" indent="-285750">
              <a:buFont typeface="Courier New" panose="02070309020205020404" pitchFamily="49" charset="0"/>
              <a:buChar char="o"/>
            </a:pPr>
            <a:r>
              <a:rPr lang="en-US" sz="1600">
                <a:latin typeface="Lato" panose="020F0502020204030203" pitchFamily="34" charset="0"/>
                <a:ea typeface="Lato" panose="020F0502020204030203" pitchFamily="34" charset="0"/>
                <a:cs typeface="Lato" panose="020F0502020204030203" pitchFamily="34" charset="0"/>
              </a:rPr>
              <a:t>latitude: </a:t>
            </a:r>
            <a:r>
              <a:rPr lang="en-US" sz="1600" err="1">
                <a:latin typeface="Lato" panose="020F0502020204030203" pitchFamily="34" charset="0"/>
                <a:ea typeface="Lato" panose="020F0502020204030203" pitchFamily="34" charset="0"/>
                <a:cs typeface="Lato" panose="020F0502020204030203" pitchFamily="34" charset="0"/>
              </a:rPr>
              <a:t>vĩ</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độ</a:t>
            </a:r>
            <a:endParaRPr lang="en-US" sz="1600">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err="1">
                <a:latin typeface="Lato" panose="020F0502020204030203" pitchFamily="34" charset="0"/>
                <a:ea typeface="Lato" panose="020F0502020204030203" pitchFamily="34" charset="0"/>
                <a:cs typeface="Lato" panose="020F0502020204030203" pitchFamily="34" charset="0"/>
              </a:rPr>
              <a:t>longtitude</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kinh</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độ</a:t>
            </a:r>
            <a:endParaRPr lang="en-US" sz="1600">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10m u-component of wind: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thành</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phần</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gió</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theo</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hướng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Đông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 </a:t>
            </a:r>
            <a:r>
              <a:rPr lang="en-US" sz="1600" err="1">
                <a:solidFill>
                  <a:srgbClr val="000000"/>
                </a:solidFill>
                <a:latin typeface="Lato" panose="020F0502020204030203" pitchFamily="34" charset="0"/>
                <a:ea typeface="Lato" panose="020F0502020204030203" pitchFamily="34" charset="0"/>
                <a:cs typeface="Lato" panose="020F0502020204030203" pitchFamily="34" charset="0"/>
              </a:rPr>
              <a:t>T</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ây</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tại</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độ</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cao</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10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mét</a:t>
            </a:r>
            <a:endPar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10m v-component of wind: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thành</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phần</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gió</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theo</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hướng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Bác</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 Nam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tại</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độ</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cao</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10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mét</a:t>
            </a:r>
            <a:endParaRPr lang="en-US" sz="1600">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2m dewpoint temperature: </a:t>
            </a:r>
            <a:r>
              <a:rPr lang="en-US" sz="1600" err="1">
                <a:solidFill>
                  <a:srgbClr val="000000"/>
                </a:solidFill>
                <a:latin typeface="Lato" panose="020F0502020204030203" pitchFamily="34" charset="0"/>
                <a:ea typeface="Lato" panose="020F0502020204030203" pitchFamily="34" charset="0"/>
                <a:cs typeface="Lato" panose="020F0502020204030203" pitchFamily="34" charset="0"/>
              </a:rPr>
              <a:t>n</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hiệt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độ</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điểm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sương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ở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độ</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cao</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2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mét</a:t>
            </a:r>
            <a:endPar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2m temperature: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nhiệt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độ</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không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khí</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ở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độ</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cao</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2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mét</a:t>
            </a:r>
            <a:endPar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Mean sea level pressure: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áp</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suất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trung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bình</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tại</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mực</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nước</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biển</a:t>
            </a:r>
            <a:endPar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Sea surface temperature: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nhiệt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độ</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bề</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mặ</a:t>
            </a:r>
            <a:r>
              <a:rPr lang="en-US" sz="1600" err="1">
                <a:solidFill>
                  <a:srgbClr val="000000"/>
                </a:solidFill>
                <a:latin typeface="Lato" panose="020F0502020204030203" pitchFamily="34" charset="0"/>
                <a:ea typeface="Lato" panose="020F0502020204030203" pitchFamily="34" charset="0"/>
                <a:cs typeface="Lato" panose="020F0502020204030203" pitchFamily="34" charset="0"/>
              </a:rPr>
              <a:t>t</a:t>
            </a:r>
            <a:r>
              <a:rPr lang="en-US" sz="160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1600" err="1">
                <a:solidFill>
                  <a:srgbClr val="000000"/>
                </a:solidFill>
                <a:latin typeface="Lato" panose="020F0502020204030203" pitchFamily="34" charset="0"/>
                <a:ea typeface="Lato" panose="020F0502020204030203" pitchFamily="34" charset="0"/>
                <a:cs typeface="Lato" panose="020F0502020204030203" pitchFamily="34" charset="0"/>
              </a:rPr>
              <a:t>nước</a:t>
            </a:r>
            <a:r>
              <a:rPr lang="en-US" sz="160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1600" err="1">
                <a:solidFill>
                  <a:srgbClr val="000000"/>
                </a:solidFill>
                <a:latin typeface="Lato" panose="020F0502020204030203" pitchFamily="34" charset="0"/>
                <a:ea typeface="Lato" panose="020F0502020204030203" pitchFamily="34" charset="0"/>
                <a:cs typeface="Lato" panose="020F0502020204030203" pitchFamily="34" charset="0"/>
              </a:rPr>
              <a:t>biển</a:t>
            </a:r>
            <a:endPar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Surface pressure: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áp</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suất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bề</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mặt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tại</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điểm đo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trên</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mặt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đát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hoặc</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trên</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mặt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biển</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a:t>
            </a:r>
            <a:endParaRPr lang="en-US" sz="1600">
              <a:solidFill>
                <a:srgbClr val="000000"/>
              </a:solidFill>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Total cloud cover: </a:t>
            </a:r>
            <a:r>
              <a:rPr lang="en-US" sz="1600" err="1">
                <a:solidFill>
                  <a:srgbClr val="000000"/>
                </a:solidFill>
                <a:latin typeface="Lato" panose="020F0502020204030203" pitchFamily="34" charset="0"/>
                <a:ea typeface="Lato" panose="020F0502020204030203" pitchFamily="34" charset="0"/>
                <a:cs typeface="Lato" panose="020F0502020204030203" pitchFamily="34" charset="0"/>
              </a:rPr>
              <a:t>t</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ổng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độ</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che</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phủ</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của</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mây</a:t>
            </a:r>
            <a:endPar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Total column cloud ice water: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tổng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lượng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nước</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trong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cột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khí</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quyển</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ở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dạng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tinh</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thể</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băng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1600">
              <a:solidFill>
                <a:srgbClr val="000000"/>
              </a:solidFill>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Total column cloud liquid water: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tổng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lượng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nước</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trong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cột</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khí</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quyển</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ở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dạng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tinh</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thể</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lỏng</a:t>
            </a:r>
            <a:endPar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42950" lvl="1" indent="-285750">
              <a:buFont typeface="Courier New" panose="02070309020205020404" pitchFamily="49" charset="0"/>
              <a:buChar char="o"/>
            </a:pP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Total precipitation: </a:t>
            </a:r>
            <a:r>
              <a:rPr lang="en-US" sz="1600" err="1">
                <a:solidFill>
                  <a:srgbClr val="000000"/>
                </a:solidFill>
                <a:latin typeface="Lato" panose="020F0502020204030203" pitchFamily="34" charset="0"/>
                <a:ea typeface="Lato" panose="020F0502020204030203" pitchFamily="34" charset="0"/>
                <a:cs typeface="Lato" panose="020F0502020204030203" pitchFamily="34" charset="0"/>
              </a:rPr>
              <a:t>l</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ượng</a:t>
            </a:r>
            <a:r>
              <a:rPr lang="en-US"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mưa</a:t>
            </a:r>
            <a:endParaRPr lang="en-US" sz="16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157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3AA01-C8F5-E2A9-DB98-1A159543D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CCA90-0929-64B9-A6BE-753C77FA989D}"/>
              </a:ext>
            </a:extLst>
          </p:cNvPr>
          <p:cNvSpPr>
            <a:spLocks noGrp="1"/>
          </p:cNvSpPr>
          <p:nvPr>
            <p:ph type="title"/>
          </p:nvPr>
        </p:nvSpPr>
        <p:spPr>
          <a:xfrm>
            <a:off x="3413156" y="2860895"/>
            <a:ext cx="5365688" cy="1535258"/>
          </a:xfrm>
        </p:spPr>
        <p:txBody>
          <a:bodyPr anchor="ctr"/>
          <a:lstStyle/>
          <a:p>
            <a:r>
              <a:rPr lang="en-US"/>
              <a:t>3. ETL data</a:t>
            </a:r>
          </a:p>
        </p:txBody>
      </p:sp>
    </p:spTree>
    <p:extLst>
      <p:ext uri="{BB962C8B-B14F-4D97-AF65-F5344CB8AC3E}">
        <p14:creationId xmlns:p14="http://schemas.microsoft.com/office/powerpoint/2010/main" val="85978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3C11E-940A-FB85-44E9-55DB890498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3F21FD-95ED-9843-318D-166B2F4D7021}"/>
              </a:ext>
            </a:extLst>
          </p:cNvPr>
          <p:cNvSpPr>
            <a:spLocks noGrp="1"/>
          </p:cNvSpPr>
          <p:nvPr>
            <p:ph type="title"/>
          </p:nvPr>
        </p:nvSpPr>
        <p:spPr/>
        <p:txBody>
          <a:bodyPr/>
          <a:lstStyle/>
          <a:p>
            <a:r>
              <a:rPr lang="en-US"/>
              <a:t>3. ETL data</a:t>
            </a:r>
          </a:p>
        </p:txBody>
      </p:sp>
      <p:sp>
        <p:nvSpPr>
          <p:cNvPr id="5" name="TextBox 4">
            <a:extLst>
              <a:ext uri="{FF2B5EF4-FFF2-40B4-BE49-F238E27FC236}">
                <a16:creationId xmlns:a16="http://schemas.microsoft.com/office/drawing/2014/main" id="{FB0E50B2-FD44-A3B9-13BD-BD81CE791FE7}"/>
              </a:ext>
            </a:extLst>
          </p:cNvPr>
          <p:cNvSpPr txBox="1"/>
          <p:nvPr/>
        </p:nvSpPr>
        <p:spPr>
          <a:xfrm>
            <a:off x="422786" y="808112"/>
            <a:ext cx="10215716" cy="1815882"/>
          </a:xfrm>
          <a:prstGeom prst="rect">
            <a:avLst/>
          </a:prstGeom>
          <a:noFill/>
        </p:spPr>
        <p:txBody>
          <a:bodyPr wrap="square" rtlCol="0">
            <a:spAutoFit/>
          </a:bodyPr>
          <a:lstStyle/>
          <a:p>
            <a:r>
              <a:rPr lang="en-US" sz="1600" err="1">
                <a:latin typeface="Lato" panose="020F0502020204030203" pitchFamily="34" charset="0"/>
                <a:ea typeface="Lato" panose="020F0502020204030203" pitchFamily="34" charset="0"/>
                <a:cs typeface="Lato" panose="020F0502020204030203" pitchFamily="34" charset="0"/>
              </a:rPr>
              <a:t>Lập</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lịch</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và</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quản</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lý</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luồng</a:t>
            </a:r>
            <a:r>
              <a:rPr lang="en-US" sz="1600">
                <a:latin typeface="Lato" panose="020F0502020204030203" pitchFamily="34" charset="0"/>
                <a:ea typeface="Lato" panose="020F0502020204030203" pitchFamily="34" charset="0"/>
                <a:cs typeface="Lato" panose="020F0502020204030203" pitchFamily="34" charset="0"/>
              </a:rPr>
              <a:t> data:</a:t>
            </a:r>
          </a:p>
          <a:p>
            <a:endParaRPr lang="en-US" sz="1600">
              <a:latin typeface="Lato" panose="020F0502020204030203" pitchFamily="34" charset="0"/>
              <a:ea typeface="Lato" panose="020F0502020204030203" pitchFamily="34" charset="0"/>
              <a:cs typeface="Lato" panose="020F0502020204030203" pitchFamily="34" charset="0"/>
            </a:endParaRPr>
          </a:p>
          <a:p>
            <a:r>
              <a:rPr lang="en-US" sz="1600">
                <a:latin typeface="Lato" panose="020F0502020204030203" pitchFamily="34" charset="0"/>
                <a:ea typeface="Lato" panose="020F0502020204030203" pitchFamily="34" charset="0"/>
                <a:cs typeface="Lato" panose="020F0502020204030203" pitchFamily="34" charset="0"/>
              </a:rPr>
              <a:t>Mage </a:t>
            </a:r>
            <a:r>
              <a:rPr lang="en-US" sz="1600" err="1">
                <a:latin typeface="Lato" panose="020F0502020204030203" pitchFamily="34" charset="0"/>
                <a:ea typeface="Lato" panose="020F0502020204030203" pitchFamily="34" charset="0"/>
                <a:cs typeface="Lato" panose="020F0502020204030203" pitchFamily="34" charset="0"/>
              </a:rPr>
              <a:t>là</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một</a:t>
            </a:r>
            <a:r>
              <a:rPr lang="en-US" sz="1600">
                <a:latin typeface="Lato" panose="020F0502020204030203" pitchFamily="34" charset="0"/>
                <a:ea typeface="Lato" panose="020F0502020204030203" pitchFamily="34" charset="0"/>
                <a:cs typeface="Lato" panose="020F0502020204030203" pitchFamily="34" charset="0"/>
              </a:rPr>
              <a:t> framework orchestration data </a:t>
            </a:r>
            <a:r>
              <a:rPr lang="en-US" sz="1600" err="1">
                <a:latin typeface="Lato" panose="020F0502020204030203" pitchFamily="34" charset="0"/>
                <a:ea typeface="Lato" panose="020F0502020204030203" pitchFamily="34" charset="0"/>
                <a:cs typeface="Lato" panose="020F0502020204030203" pitchFamily="34" charset="0"/>
              </a:rPr>
              <a:t>cho</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phép</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tạo</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ra</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các</a:t>
            </a:r>
            <a:r>
              <a:rPr lang="en-US" sz="1600">
                <a:latin typeface="Lato" panose="020F0502020204030203" pitchFamily="34" charset="0"/>
                <a:ea typeface="Lato" panose="020F0502020204030203" pitchFamily="34" charset="0"/>
                <a:cs typeface="Lato" panose="020F0502020204030203" pitchFamily="34" charset="0"/>
              </a:rPr>
              <a:t> data pipeline </a:t>
            </a:r>
            <a:r>
              <a:rPr lang="en-US" sz="1600" err="1">
                <a:latin typeface="Lato" panose="020F0502020204030203" pitchFamily="34" charset="0"/>
                <a:ea typeface="Lato" panose="020F0502020204030203" pitchFamily="34" charset="0"/>
                <a:cs typeface="Lato" panose="020F0502020204030203" pitchFamily="34" charset="0"/>
              </a:rPr>
              <a:t>cho</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việc</a:t>
            </a:r>
            <a:r>
              <a:rPr lang="en-US" sz="1600">
                <a:latin typeface="Lato" panose="020F0502020204030203" pitchFamily="34" charset="0"/>
                <a:ea typeface="Lato" panose="020F0502020204030203" pitchFamily="34" charset="0"/>
                <a:cs typeface="Lato" panose="020F0502020204030203" pitchFamily="34" charset="0"/>
              </a:rPr>
              <a:t> ETL </a:t>
            </a:r>
            <a:r>
              <a:rPr lang="en-US" sz="1600" err="1">
                <a:latin typeface="Lato" panose="020F0502020204030203" pitchFamily="34" charset="0"/>
                <a:ea typeface="Lato" panose="020F0502020204030203" pitchFamily="34" charset="0"/>
                <a:cs typeface="Lato" panose="020F0502020204030203" pitchFamily="34" charset="0"/>
              </a:rPr>
              <a:t>dữ</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và</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lập</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lịch</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chạy</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các</a:t>
            </a:r>
            <a:r>
              <a:rPr lang="en-US" sz="1600">
                <a:latin typeface="Lato" panose="020F0502020204030203" pitchFamily="34" charset="0"/>
                <a:ea typeface="Lato" panose="020F0502020204030203" pitchFamily="34" charset="0"/>
                <a:cs typeface="Lato" panose="020F0502020204030203" pitchFamily="34" charset="0"/>
              </a:rPr>
              <a:t> pipeline. </a:t>
            </a:r>
          </a:p>
          <a:p>
            <a:endParaRPr lang="en-US" sz="1600">
              <a:latin typeface="Lato" panose="020F0502020204030203" pitchFamily="34" charset="0"/>
              <a:ea typeface="Lato" panose="020F0502020204030203" pitchFamily="34" charset="0"/>
              <a:cs typeface="Lato" panose="020F0502020204030203" pitchFamily="34" charset="0"/>
            </a:endParaRPr>
          </a:p>
          <a:p>
            <a:r>
              <a:rPr lang="en-US" sz="1600" err="1">
                <a:latin typeface="Lato" panose="020F0502020204030203" pitchFamily="34" charset="0"/>
                <a:ea typeface="Lato" panose="020F0502020204030203" pitchFamily="34" charset="0"/>
                <a:cs typeface="Lato" panose="020F0502020204030203" pitchFamily="34" charset="0"/>
              </a:rPr>
              <a:t>Một</a:t>
            </a:r>
            <a:r>
              <a:rPr lang="en-US" sz="1600">
                <a:latin typeface="Lato" panose="020F0502020204030203" pitchFamily="34" charset="0"/>
                <a:ea typeface="Lato" panose="020F0502020204030203" pitchFamily="34" charset="0"/>
                <a:cs typeface="Lato" panose="020F0502020204030203" pitchFamily="34" charset="0"/>
              </a:rPr>
              <a:t> pipeline bao </a:t>
            </a:r>
            <a:r>
              <a:rPr lang="en-US" sz="1600" err="1">
                <a:latin typeface="Lato" panose="020F0502020204030203" pitchFamily="34" charset="0"/>
                <a:ea typeface="Lato" panose="020F0502020204030203" pitchFamily="34" charset="0"/>
                <a:cs typeface="Lato" panose="020F0502020204030203" pitchFamily="34" charset="0"/>
              </a:rPr>
              <a:t>gồm</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các</a:t>
            </a:r>
            <a:r>
              <a:rPr lang="en-US" sz="1600">
                <a:latin typeface="Lato" panose="020F0502020204030203" pitchFamily="34" charset="0"/>
                <a:ea typeface="Lato" panose="020F0502020204030203" pitchFamily="34" charset="0"/>
                <a:cs typeface="Lato" panose="020F0502020204030203" pitchFamily="34" charset="0"/>
              </a:rPr>
              <a:t> cell </a:t>
            </a:r>
            <a:r>
              <a:rPr lang="en-US" sz="1600" err="1">
                <a:latin typeface="Lato" panose="020F0502020204030203" pitchFamily="34" charset="0"/>
                <a:ea typeface="Lato" panose="020F0502020204030203" pitchFamily="34" charset="0"/>
                <a:cs typeface="Lato" panose="020F0502020204030203" pitchFamily="34" charset="0"/>
              </a:rPr>
              <a:t>có</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nhiệm</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vụ</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riêng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biệt</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như</a:t>
            </a:r>
            <a:r>
              <a:rPr lang="en-US" sz="1600">
                <a:latin typeface="Lato" panose="020F0502020204030203" pitchFamily="34" charset="0"/>
                <a:ea typeface="Lato" panose="020F0502020204030203" pitchFamily="34" charset="0"/>
                <a:cs typeface="Lato" panose="020F0502020204030203" pitchFamily="34" charset="0"/>
              </a:rPr>
              <a:t>: Data loader, Transformer, Data exporter </a:t>
            </a:r>
            <a:r>
              <a:rPr lang="en-US" sz="1600" err="1">
                <a:latin typeface="Lato" panose="020F0502020204030203" pitchFamily="34" charset="0"/>
                <a:ea typeface="Lato" panose="020F0502020204030203" pitchFamily="34" charset="0"/>
                <a:cs typeface="Lato" panose="020F0502020204030203" pitchFamily="34" charset="0"/>
              </a:rPr>
              <a:t>được</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kết</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nối</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với</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nhau</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để</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tạo</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thành</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một</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luồng</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xử</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lý</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dữ</a:t>
            </a:r>
            <a:r>
              <a:rPr lang="en-US" sz="1600">
                <a:latin typeface="Lato" panose="020F0502020204030203" pitchFamily="34" charset="0"/>
                <a:ea typeface="Lato" panose="020F0502020204030203" pitchFamily="34" charset="0"/>
                <a:cs typeface="Lato" panose="020F0502020204030203" pitchFamily="34" charset="0"/>
              </a:rPr>
              <a:t> </a:t>
            </a:r>
            <a:r>
              <a:rPr lang="en-US" sz="1600" err="1">
                <a:latin typeface="Lato" panose="020F0502020204030203" pitchFamily="34" charset="0"/>
                <a:ea typeface="Lato" panose="020F0502020204030203" pitchFamily="34" charset="0"/>
                <a:cs typeface="Lato" panose="020F0502020204030203" pitchFamily="34" charset="0"/>
              </a:rPr>
              <a:t>liệu</a:t>
            </a:r>
            <a:r>
              <a:rPr lang="en-US" sz="1600">
                <a:latin typeface="Lato" panose="020F0502020204030203" pitchFamily="34" charset="0"/>
                <a:ea typeface="Lato" panose="020F0502020204030203" pitchFamily="34" charset="0"/>
                <a:cs typeface="Lato" panose="020F0502020204030203" pitchFamily="34" charset="0"/>
              </a:rPr>
              <a:t>. </a:t>
            </a:r>
          </a:p>
        </p:txBody>
      </p:sp>
      <p:pic>
        <p:nvPicPr>
          <p:cNvPr id="4" name="Picture 3">
            <a:extLst>
              <a:ext uri="{FF2B5EF4-FFF2-40B4-BE49-F238E27FC236}">
                <a16:creationId xmlns:a16="http://schemas.microsoft.com/office/drawing/2014/main" id="{905F12BA-BAC9-C7D9-4F1C-B7584C36B2BE}"/>
              </a:ext>
            </a:extLst>
          </p:cNvPr>
          <p:cNvPicPr>
            <a:picLocks noChangeAspect="1"/>
          </p:cNvPicPr>
          <p:nvPr/>
        </p:nvPicPr>
        <p:blipFill>
          <a:blip r:embed="rId2"/>
          <a:stretch>
            <a:fillRect/>
          </a:stretch>
        </p:blipFill>
        <p:spPr>
          <a:xfrm>
            <a:off x="422786" y="2623994"/>
            <a:ext cx="7794687" cy="3684096"/>
          </a:xfrm>
          <a:prstGeom prst="rect">
            <a:avLst/>
          </a:prstGeom>
        </p:spPr>
      </p:pic>
      <p:pic>
        <p:nvPicPr>
          <p:cNvPr id="6" name="Picture 5">
            <a:extLst>
              <a:ext uri="{FF2B5EF4-FFF2-40B4-BE49-F238E27FC236}">
                <a16:creationId xmlns:a16="http://schemas.microsoft.com/office/drawing/2014/main" id="{C6BD9427-5068-9F46-4023-70A93AB597FB}"/>
              </a:ext>
            </a:extLst>
          </p:cNvPr>
          <p:cNvPicPr>
            <a:picLocks noChangeAspect="1"/>
          </p:cNvPicPr>
          <p:nvPr/>
        </p:nvPicPr>
        <p:blipFill>
          <a:blip r:embed="rId3"/>
          <a:stretch>
            <a:fillRect/>
          </a:stretch>
        </p:blipFill>
        <p:spPr>
          <a:xfrm>
            <a:off x="8325755" y="3954026"/>
            <a:ext cx="3866245" cy="1024032"/>
          </a:xfrm>
          <a:prstGeom prst="rect">
            <a:avLst/>
          </a:prstGeom>
        </p:spPr>
      </p:pic>
    </p:spTree>
    <p:extLst>
      <p:ext uri="{BB962C8B-B14F-4D97-AF65-F5344CB8AC3E}">
        <p14:creationId xmlns:p14="http://schemas.microsoft.com/office/powerpoint/2010/main" val="260625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2AB663A761DF4683BF6E299B1FE87C" ma:contentTypeVersion="18" ma:contentTypeDescription="Create a new document." ma:contentTypeScope="" ma:versionID="4a0f3a19ff2fcfa3ee3fc9ce0cc99117">
  <xsd:schema xmlns:xsd="http://www.w3.org/2001/XMLSchema" xmlns:xs="http://www.w3.org/2001/XMLSchema" xmlns:p="http://schemas.microsoft.com/office/2006/metadata/properties" xmlns:ns3="d48df407-15be-4779-84ef-114d0147cf1c" xmlns:ns4="7613453e-b664-42a9-81b9-958644d46fda" targetNamespace="http://schemas.microsoft.com/office/2006/metadata/properties" ma:root="true" ma:fieldsID="b5ad0060a18f0be9146cbb172871f663" ns3:_="" ns4:_="">
    <xsd:import namespace="d48df407-15be-4779-84ef-114d0147cf1c"/>
    <xsd:import namespace="7613453e-b664-42a9-81b9-958644d46fd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AutoKeyPoints" minOccurs="0"/>
                <xsd:element ref="ns3:MediaServiceKeyPoints" minOccurs="0"/>
                <xsd:element ref="ns3:MediaServiceLocation"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8df407-15be-4779-84ef-114d0147c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613453e-b664-42a9-81b9-958644d46fda"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48df407-15be-4779-84ef-114d0147cf1c" xsi:nil="true"/>
  </documentManagement>
</p:properties>
</file>

<file path=customXml/itemProps1.xml><?xml version="1.0" encoding="utf-8"?>
<ds:datastoreItem xmlns:ds="http://schemas.openxmlformats.org/officeDocument/2006/customXml" ds:itemID="{A5E99567-C3F3-4B34-827F-56CAA5BB5EBB}">
  <ds:schemaRefs>
    <ds:schemaRef ds:uri="http://schemas.microsoft.com/sharepoint/v3/contenttype/forms"/>
  </ds:schemaRefs>
</ds:datastoreItem>
</file>

<file path=customXml/itemProps2.xml><?xml version="1.0" encoding="utf-8"?>
<ds:datastoreItem xmlns:ds="http://schemas.openxmlformats.org/officeDocument/2006/customXml" ds:itemID="{2D76F8D9-EC64-4EE4-8D86-845BD76A4647}">
  <ds:schemaRefs>
    <ds:schemaRef ds:uri="7613453e-b664-42a9-81b9-958644d46fda"/>
    <ds:schemaRef ds:uri="d48df407-15be-4779-84ef-114d0147cf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8F39A91-3616-4238-ADF1-7562DA9C1841}">
  <ds:schemaRefs>
    <ds:schemaRef ds:uri="d48df407-15be-4779-84ef-114d0147cf1c"/>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7613453e-b664-42a9-81b9-958644d46f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TotalTime>
  <Words>1477</Words>
  <Application>Microsoft Office PowerPoint</Application>
  <PresentationFormat>Widescreen</PresentationFormat>
  <Paragraphs>152</Paragraphs>
  <Slides>41</Slides>
  <Notes>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Content</vt:lpstr>
      <vt:lpstr>1. Tổng quan  bài toán</vt:lpstr>
      <vt:lpstr>1. Tổng quan bài toán</vt:lpstr>
      <vt:lpstr>1. Tổng quan bài toán</vt:lpstr>
      <vt:lpstr>2. Dữ liệu</vt:lpstr>
      <vt:lpstr>2. Dữ liệu</vt:lpstr>
      <vt:lpstr>3. ETL data</vt:lpstr>
      <vt:lpstr>3. ETL data</vt:lpstr>
      <vt:lpstr>3. ETL data</vt:lpstr>
      <vt:lpstr>3. ETL data</vt:lpstr>
      <vt:lpstr>3. ETL data</vt:lpstr>
      <vt:lpstr>3. ETL data</vt:lpstr>
      <vt:lpstr>4. Streaming data - Kafka</vt:lpstr>
      <vt:lpstr>4. Streaming data - Kafka</vt:lpstr>
      <vt:lpstr>4. Streaming data - Kafka</vt:lpstr>
      <vt:lpstr>4. Streaming data - Kafka</vt:lpstr>
      <vt:lpstr>4. Streaming data - Kafka</vt:lpstr>
      <vt:lpstr>4. Streaming data - Kafka</vt:lpstr>
      <vt:lpstr>5. Batch processing - Spark</vt:lpstr>
      <vt:lpstr>5. Batch processing - Spark</vt:lpstr>
      <vt:lpstr>5. Batch processing - Spark</vt:lpstr>
      <vt:lpstr>5. Batch processing - Spark</vt:lpstr>
      <vt:lpstr>5. Batch processing - Spark</vt:lpstr>
      <vt:lpstr>5. Batch processing - Spark</vt:lpstr>
      <vt:lpstr>5. Batch processing - Spark</vt:lpstr>
      <vt:lpstr>5. Batch processing - Spark</vt:lpstr>
      <vt:lpstr>5. Batch processing - Spark</vt:lpstr>
      <vt:lpstr>5. Batch processing - Spark</vt:lpstr>
      <vt:lpstr>5. Batch processing - Spark</vt:lpstr>
      <vt:lpstr>5. Batch processing - Spark</vt:lpstr>
      <vt:lpstr>5. Batch processing - Spark</vt:lpstr>
      <vt:lpstr>6. Data Visualization</vt:lpstr>
      <vt:lpstr>6. Data Visualization</vt:lpstr>
      <vt:lpstr>6. Data Visualization</vt:lpstr>
      <vt:lpstr>6. Data Visualization by Streamlit </vt:lpstr>
      <vt:lpstr>6. Data Visualization by Streamlit </vt:lpstr>
      <vt:lpstr>6. Data Visualization by Streamlit </vt:lpstr>
      <vt:lpstr>7. Tổng kết</vt:lpstr>
      <vt:lpstr>7. 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Dinh Hung 20210399</cp:lastModifiedBy>
  <cp:revision>5</cp:revision>
  <dcterms:created xsi:type="dcterms:W3CDTF">2020-12-31T09:57:48Z</dcterms:created>
  <dcterms:modified xsi:type="dcterms:W3CDTF">2024-12-10T15:23:19Z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0x0101007E2AB663A761DF4683BF6E299B1FE87C</vt:lpwstr>
  </property>
</Properties>
</file>